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69"/>
  </p:notesMasterIdLst>
  <p:sldIdLst>
    <p:sldId id="256" r:id="rId2"/>
    <p:sldId id="257" r:id="rId3"/>
    <p:sldId id="378" r:id="rId4"/>
    <p:sldId id="260" r:id="rId5"/>
    <p:sldId id="258" r:id="rId6"/>
    <p:sldId id="354" r:id="rId7"/>
    <p:sldId id="362" r:id="rId8"/>
    <p:sldId id="343" r:id="rId9"/>
    <p:sldId id="404" r:id="rId10"/>
    <p:sldId id="268" r:id="rId11"/>
    <p:sldId id="264" r:id="rId12"/>
    <p:sldId id="363" r:id="rId13"/>
    <p:sldId id="355" r:id="rId14"/>
    <p:sldId id="364" r:id="rId15"/>
    <p:sldId id="403" r:id="rId16"/>
    <p:sldId id="345" r:id="rId17"/>
    <p:sldId id="265" r:id="rId18"/>
    <p:sldId id="270" r:id="rId19"/>
    <p:sldId id="366" r:id="rId20"/>
    <p:sldId id="380" r:id="rId21"/>
    <p:sldId id="408" r:id="rId22"/>
    <p:sldId id="379" r:id="rId23"/>
    <p:sldId id="381" r:id="rId24"/>
    <p:sldId id="394" r:id="rId25"/>
    <p:sldId id="347" r:id="rId26"/>
    <p:sldId id="395" r:id="rId27"/>
    <p:sldId id="302" r:id="rId28"/>
    <p:sldId id="269" r:id="rId29"/>
    <p:sldId id="365" r:id="rId30"/>
    <p:sldId id="406" r:id="rId31"/>
    <p:sldId id="407" r:id="rId32"/>
    <p:sldId id="409" r:id="rId33"/>
    <p:sldId id="304" r:id="rId34"/>
    <p:sldId id="383" r:id="rId35"/>
    <p:sldId id="382" r:id="rId36"/>
    <p:sldId id="307" r:id="rId37"/>
    <p:sldId id="274" r:id="rId38"/>
    <p:sldId id="311" r:id="rId39"/>
    <p:sldId id="386" r:id="rId40"/>
    <p:sldId id="387" r:id="rId41"/>
    <p:sldId id="276" r:id="rId42"/>
    <p:sldId id="314" r:id="rId43"/>
    <p:sldId id="388" r:id="rId44"/>
    <p:sldId id="389" r:id="rId45"/>
    <p:sldId id="277" r:id="rId46"/>
    <p:sldId id="330" r:id="rId47"/>
    <p:sldId id="280" r:id="rId48"/>
    <p:sldId id="370" r:id="rId49"/>
    <p:sldId id="321" r:id="rId50"/>
    <p:sldId id="327" r:id="rId51"/>
    <p:sldId id="328" r:id="rId52"/>
    <p:sldId id="282" r:id="rId53"/>
    <p:sldId id="371" r:id="rId54"/>
    <p:sldId id="324" r:id="rId55"/>
    <p:sldId id="372" r:id="rId56"/>
    <p:sldId id="329" r:id="rId57"/>
    <p:sldId id="284" r:id="rId58"/>
    <p:sldId id="373" r:id="rId59"/>
    <p:sldId id="326" r:id="rId60"/>
    <p:sldId id="374" r:id="rId61"/>
    <p:sldId id="286" r:id="rId62"/>
    <p:sldId id="376" r:id="rId63"/>
    <p:sldId id="325" r:id="rId64"/>
    <p:sldId id="375" r:id="rId65"/>
    <p:sldId id="411" r:id="rId66"/>
    <p:sldId id="412" r:id="rId67"/>
    <p:sldId id="332" r:id="rId68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E19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660"/>
  </p:normalViewPr>
  <p:slideViewPr>
    <p:cSldViewPr>
      <p:cViewPr varScale="1">
        <p:scale>
          <a:sx n="109" d="100"/>
          <a:sy n="109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326DF-B051-4A8A-BDDA-F5B842F3CB9A}" type="datetimeFigureOut">
              <a:rPr lang="it-IT" smtClean="0"/>
              <a:pPr/>
              <a:t>08/11/2023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4BB72-EF21-43A7-A7AB-4105FAF0148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4BB72-EF21-43A7-A7AB-4105FAF01485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4BB72-EF21-43A7-A7AB-4105FAF01485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4BB72-EF21-43A7-A7AB-4105FAF01485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49D8-80BE-4970-A79B-8CCC4BF7801C}" type="datetimeFigureOut">
              <a:rPr lang="it-IT" smtClean="0"/>
              <a:pPr/>
              <a:t>08/11/2023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ED2A39-43C3-4C6F-A00A-18AB440D302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49D8-80BE-4970-A79B-8CCC4BF7801C}" type="datetimeFigureOut">
              <a:rPr lang="it-IT" smtClean="0"/>
              <a:pPr/>
              <a:t>08/11/2023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2A39-43C3-4C6F-A00A-18AB440D302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49D8-80BE-4970-A79B-8CCC4BF7801C}" type="datetimeFigureOut">
              <a:rPr lang="it-IT" smtClean="0"/>
              <a:pPr/>
              <a:t>08/11/2023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2A39-43C3-4C6F-A00A-18AB440D302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49D8-80BE-4970-A79B-8CCC4BF7801C}" type="datetimeFigureOut">
              <a:rPr lang="it-IT" smtClean="0"/>
              <a:pPr/>
              <a:t>08/11/2023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ED2A39-43C3-4C6F-A00A-18AB440D302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49D8-80BE-4970-A79B-8CCC4BF7801C}" type="datetimeFigureOut">
              <a:rPr lang="it-IT" smtClean="0"/>
              <a:pPr/>
              <a:t>08/11/2023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2A39-43C3-4C6F-A00A-18AB440D302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49D8-80BE-4970-A79B-8CCC4BF7801C}" type="datetimeFigureOut">
              <a:rPr lang="it-IT" smtClean="0"/>
              <a:pPr/>
              <a:t>08/11/2023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2A39-43C3-4C6F-A00A-18AB440D302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49D8-80BE-4970-A79B-8CCC4BF7801C}" type="datetimeFigureOut">
              <a:rPr lang="it-IT" smtClean="0"/>
              <a:pPr/>
              <a:t>08/11/2023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ED2A39-43C3-4C6F-A00A-18AB440D302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49D8-80BE-4970-A79B-8CCC4BF7801C}" type="datetimeFigureOut">
              <a:rPr lang="it-IT" smtClean="0"/>
              <a:pPr/>
              <a:t>08/11/2023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2A39-43C3-4C6F-A00A-18AB440D302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49D8-80BE-4970-A79B-8CCC4BF7801C}" type="datetimeFigureOut">
              <a:rPr lang="it-IT" smtClean="0"/>
              <a:pPr/>
              <a:t>08/11/2023</a:t>
            </a:fld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2A39-43C3-4C6F-A00A-18AB440D302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49D8-80BE-4970-A79B-8CCC4BF7801C}" type="datetimeFigureOut">
              <a:rPr lang="it-IT" smtClean="0"/>
              <a:pPr/>
              <a:t>08/11/2023</a:t>
            </a:fld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2A39-43C3-4C6F-A00A-18AB440D302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49D8-80BE-4970-A79B-8CCC4BF7801C}" type="datetimeFigureOut">
              <a:rPr lang="it-IT" smtClean="0"/>
              <a:pPr/>
              <a:t>08/11/2023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2A39-43C3-4C6F-A00A-18AB440D302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B8C49D8-80BE-4970-A79B-8CCC4BF7801C}" type="datetimeFigureOut">
              <a:rPr lang="it-IT" smtClean="0"/>
              <a:pPr/>
              <a:t>08/11/2023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ED2A39-43C3-4C6F-A00A-18AB440D302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81000" y="2204864"/>
            <a:ext cx="8458200" cy="2376263"/>
          </a:xfrm>
        </p:spPr>
        <p:txBody>
          <a:bodyPr/>
          <a:lstStyle/>
          <a:p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</a:rPr>
              <a:t>Report Invalsi 2023</a:t>
            </a:r>
            <a:endParaRPr lang="it-IT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 rot="10800000" flipV="1">
            <a:off x="381000" y="3284984"/>
            <a:ext cx="8511480" cy="1512168"/>
          </a:xfrm>
        </p:spPr>
        <p:txBody>
          <a:bodyPr>
            <a:normAutofit/>
          </a:bodyPr>
          <a:lstStyle/>
          <a:p>
            <a:pPr algn="r"/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TRAGUARDI E RIFLESSIONI</a:t>
            </a:r>
            <a:endParaRPr lang="en-GB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81000" y="3000372"/>
            <a:ext cx="8458200" cy="3075415"/>
          </a:xfrm>
        </p:spPr>
        <p:txBody>
          <a:bodyPr>
            <a:normAutofit/>
          </a:bodyPr>
          <a:lstStyle/>
          <a:p>
            <a:r>
              <a:rPr lang="it-IT" sz="4000" b="1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ClassI</a:t>
            </a:r>
            <a:r>
              <a:rPr lang="it-IT" sz="40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4000" b="1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secondE</a:t>
            </a:r>
            <a:r>
              <a:rPr lang="it-IT" sz="40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Matematica</a:t>
            </a:r>
            <a:endParaRPr lang="it-IT" sz="40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8596" y="2428868"/>
            <a:ext cx="7959500" cy="2428892"/>
          </a:xfrm>
        </p:spPr>
        <p:txBody>
          <a:bodyPr>
            <a:normAutofit/>
          </a:bodyPr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="" xmlns:a16="http://schemas.microsoft.com/office/drawing/2014/main" id="{B229614A-0C52-4202-8536-BC8B2C271C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88174865"/>
              </p:ext>
            </p:extLst>
          </p:nvPr>
        </p:nvGraphicFramePr>
        <p:xfrm>
          <a:off x="-10551" y="0"/>
          <a:ext cx="9154552" cy="6544381"/>
        </p:xfrm>
        <a:graphic>
          <a:graphicData uri="http://schemas.openxmlformats.org/drawingml/2006/table">
            <a:tbl>
              <a:tblPr firstRow="1" firstCol="1" bandRow="1"/>
              <a:tblGrid>
                <a:gridCol w="1198175">
                  <a:extLst>
                    <a:ext uri="{9D8B030D-6E8A-4147-A177-3AD203B41FA5}">
                      <a16:colId xmlns="" xmlns:a16="http://schemas.microsoft.com/office/drawing/2014/main" val="3632954570"/>
                    </a:ext>
                  </a:extLst>
                </a:gridCol>
                <a:gridCol w="744414">
                  <a:extLst>
                    <a:ext uri="{9D8B030D-6E8A-4147-A177-3AD203B41FA5}">
                      <a16:colId xmlns="" xmlns:a16="http://schemas.microsoft.com/office/drawing/2014/main" val="2650001217"/>
                    </a:ext>
                  </a:extLst>
                </a:gridCol>
                <a:gridCol w="834401"/>
                <a:gridCol w="985729">
                  <a:extLst>
                    <a:ext uri="{9D8B030D-6E8A-4147-A177-3AD203B41FA5}">
                      <a16:colId xmlns="" xmlns:a16="http://schemas.microsoft.com/office/drawing/2014/main" val="2010477068"/>
                    </a:ext>
                  </a:extLst>
                </a:gridCol>
                <a:gridCol w="1251880">
                  <a:extLst>
                    <a:ext uri="{9D8B030D-6E8A-4147-A177-3AD203B41FA5}">
                      <a16:colId xmlns="" xmlns:a16="http://schemas.microsoft.com/office/drawing/2014/main" val="2317843118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4173614714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827328380"/>
                    </a:ext>
                  </a:extLst>
                </a:gridCol>
                <a:gridCol w="713264">
                  <a:extLst>
                    <a:ext uri="{9D8B030D-6E8A-4147-A177-3AD203B41FA5}">
                      <a16:colId xmlns="" xmlns:a16="http://schemas.microsoft.com/office/drawing/2014/main" val="2074366796"/>
                    </a:ext>
                  </a:extLst>
                </a:gridCol>
                <a:gridCol w="834401">
                  <a:extLst>
                    <a:ext uri="{9D8B030D-6E8A-4147-A177-3AD203B41FA5}">
                      <a16:colId xmlns="" xmlns:a16="http://schemas.microsoft.com/office/drawing/2014/main" val="1090847582"/>
                    </a:ext>
                  </a:extLst>
                </a:gridCol>
              </a:tblGrid>
              <a:tr h="332279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Restituzione dati 2023 per l'Istituzione scolastica CZIC87200X. Scuola Primaria - Classi seconde. Ruolo: Referente per la valutazione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26789025"/>
                  </a:ext>
                </a:extLst>
              </a:tr>
              <a:tr h="332279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Tavola  1B - Punteggi Matematica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10536883"/>
                  </a:ext>
                </a:extLst>
              </a:tr>
              <a:tr h="332279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Istituto nel suo complesso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1810348"/>
                  </a:ext>
                </a:extLst>
              </a:tr>
              <a:tr h="173637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Classi/Istituto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Media del punteggio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percentuale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 netto del cheating (1a)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Percentuale di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partecipazione alla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prova di Matematica (1b)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Esiti degli studenti</a:t>
                      </a:r>
                      <a:b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 netto del </a:t>
                      </a:r>
                      <a:r>
                        <a:rPr lang="it-IT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cheating</a:t>
                      </a: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nella stessa scala del rapporto nazionale (1d)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Punteggio Calabria</a:t>
                      </a:r>
                      <a:b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48,7 (5)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Punteggio Sud e isole</a:t>
                      </a:r>
                      <a:b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49,5 (5)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  <a:b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54,6 (5)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percentuale 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osservato (6)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Cheating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 percentuale (7)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345477"/>
                  </a:ext>
                </a:extLst>
              </a:tr>
              <a:tr h="4549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CATENA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4241046"/>
                  </a:ext>
                </a:extLst>
              </a:tr>
              <a:tr h="64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AMARONI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25328303"/>
                  </a:ext>
                </a:extLst>
              </a:tr>
              <a:tr h="645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SQUILLACE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non significativamente differente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non significativamente differente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3657866"/>
                  </a:ext>
                </a:extLst>
              </a:tr>
              <a:tr h="6824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VALLEFIORITA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8410226"/>
                  </a:ext>
                </a:extLst>
              </a:tr>
              <a:tr h="6011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STALETTI’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1718447"/>
                  </a:ext>
                </a:extLst>
              </a:tr>
              <a:tr h="6824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CZIC87200X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6596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8015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CLASSI SECONDE: MATEMATICA</a:t>
            </a:r>
            <a:endParaRPr lang="it-IT" sz="40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/>
          </a:bodyPr>
          <a:lstStyle/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L’Istituto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raggiunge  una media al netto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cheating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di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60,8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punti percentuali superando di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+6,2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punti la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media nazionale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di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+11,3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punti la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media di area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 di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+12,1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punti quella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regionale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Anche nella prova di matematica il  plesso di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Squillace centro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ottiene punteggi inferiori alle medie nazionali ma in linea con quelle di area e regionali.</a:t>
            </a:r>
          </a:p>
          <a:p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Livello di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cheating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molto basso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214283" y="214290"/>
          <a:ext cx="8929718" cy="6314242"/>
        </p:xfrm>
        <a:graphic>
          <a:graphicData uri="http://schemas.openxmlformats.org/drawingml/2006/table">
            <a:tbl>
              <a:tblPr firstRow="1" firstCol="1" bandRow="1"/>
              <a:tblGrid>
                <a:gridCol w="1005333"/>
                <a:gridCol w="887058"/>
                <a:gridCol w="768783"/>
                <a:gridCol w="946194"/>
                <a:gridCol w="650510"/>
                <a:gridCol w="887058"/>
                <a:gridCol w="661940"/>
                <a:gridCol w="639079"/>
                <a:gridCol w="827921"/>
                <a:gridCol w="827921"/>
                <a:gridCol w="827921"/>
              </a:tblGrid>
              <a:tr h="659321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Restituzione dati 2023 per l'Istituzione scolastica CZIC87200X. Scuola Primaria - Classi seconde. Ruolo: Referente per la valutazione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6759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Tavola 3A - Ambiti Matematica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49804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Istituzione scolastica nel suo complesso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37540">
                <a:tc gridSpan="9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8327">
                <a:tc>
                  <a:txBody>
                    <a:bodyPr/>
                    <a:lstStyle/>
                    <a:p>
                      <a:pPr algn="l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Numeri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Dati e previsioni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Spazio e figure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Relazioni e funzioni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Prova complessiva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057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Istituto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Punteggio </a:t>
                      </a:r>
                    </a:p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medio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Punteggio </a:t>
                      </a:r>
                    </a:p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Italia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Punteggio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medio</a:t>
                      </a:r>
                    </a:p>
                    <a:p>
                      <a:pPr algn="ctr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Punteggio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Italia</a:t>
                      </a:r>
                    </a:p>
                    <a:p>
                      <a:pPr algn="ctr"/>
                      <a:endParaRPr lang="it-IT" b="1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Punteggio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medio</a:t>
                      </a:r>
                    </a:p>
                    <a:p>
                      <a:pPr algn="ctr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Punteggio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Italia</a:t>
                      </a:r>
                    </a:p>
                    <a:p>
                      <a:pPr algn="ctr"/>
                      <a:endParaRPr lang="it-IT" b="1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63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CATENA</a:t>
                      </a: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70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AMARONI</a:t>
                      </a: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68,2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76,6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794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SQUILLACE</a:t>
                      </a: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64,5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50,9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528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VALLEFIORITA</a:t>
                      </a: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51,5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64,6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28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STALETTI’</a:t>
                      </a: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55,1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58,2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762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CZIC87200X</a:t>
                      </a: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56,6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60,8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DETTAGLIO DELLE PROVE AMBITI E DIMENSIONI</a:t>
            </a:r>
            <a:br>
              <a:rPr lang="it-IT" sz="32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it-IT" sz="32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MATEMATICA</a:t>
            </a:r>
            <a:endParaRPr lang="it-IT" sz="3200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NUMERI:  </a:t>
            </a:r>
          </a:p>
          <a:p>
            <a:pPr>
              <a:buNone/>
            </a:pP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   Centro  44,2% rispetto al  47,9 % del punteggio nazionale  </a:t>
            </a:r>
          </a:p>
          <a:p>
            <a:pPr>
              <a:buNone/>
            </a:pP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    scarto di -3,7%</a:t>
            </a:r>
          </a:p>
          <a:p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DATI E PREVISIONI;</a:t>
            </a:r>
          </a:p>
          <a:p>
            <a:pPr>
              <a:buNone/>
            </a:pP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    Centro 44,2  % rispetto al 57,6 % del punteggio nazionale forbice di  -13,4%</a:t>
            </a:r>
          </a:p>
          <a:p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SPAZIO E FIGURE: </a:t>
            </a:r>
          </a:p>
          <a:p>
            <a:pPr>
              <a:buNone/>
            </a:pP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    Centro 53,7 % rispetto al  57,5% del punteggio nazionale scarto di -3,8%</a:t>
            </a:r>
          </a:p>
          <a:p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RELAZIONI E FUNZIONI:</a:t>
            </a:r>
          </a:p>
          <a:p>
            <a:pPr>
              <a:buNone/>
            </a:pP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      La  Catena e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Vallefiorita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51% rispetto al 54,8% del punteggio nazionale  con uno scarto di 3,8%</a:t>
            </a:r>
          </a:p>
          <a:p>
            <a:endParaRPr lang="it-IT" sz="24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179512" y="116632"/>
          <a:ext cx="8856985" cy="6492988"/>
        </p:xfrm>
        <a:graphic>
          <a:graphicData uri="http://schemas.openxmlformats.org/drawingml/2006/table">
            <a:tbl>
              <a:tblPr firstRow="1" firstCol="1" bandRow="1"/>
              <a:tblGrid>
                <a:gridCol w="1224137"/>
                <a:gridCol w="1080120"/>
                <a:gridCol w="936104"/>
                <a:gridCol w="1152127"/>
                <a:gridCol w="792089"/>
                <a:gridCol w="1080120"/>
                <a:gridCol w="806006"/>
                <a:gridCol w="778170"/>
                <a:gridCol w="1008112"/>
              </a:tblGrid>
              <a:tr h="1008113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Restituzione dati 2023 per l'Istituzione scolastica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CZIC87200X.</a:t>
                      </a:r>
                      <a:r>
                        <a:rPr lang="it-IT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Scuola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Primaria - Classi seconde. Ruolo: Referente per la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valutazione</a:t>
                      </a:r>
                    </a:p>
                    <a:p>
                      <a:pPr algn="l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109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Tavola 3B - Dimensioni Matematica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497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Istituzione scolastica nel suo complesso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8245">
                <a:tc>
                  <a:txBody>
                    <a:bodyPr/>
                    <a:lstStyle/>
                    <a:p>
                      <a:pPr algn="l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Conoscere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Risolvere problemi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Argomentare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Prova complessiva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5325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Istituto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Punteggio </a:t>
                      </a:r>
                    </a:p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medio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Punteggio </a:t>
                      </a:r>
                    </a:p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Italia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Punteggio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medio</a:t>
                      </a:r>
                    </a:p>
                    <a:p>
                      <a:pPr algn="ctr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Punteggio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Italia</a:t>
                      </a:r>
                    </a:p>
                    <a:p>
                      <a:pPr algn="ctr"/>
                      <a:endParaRPr lang="it-IT" b="1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Punteggio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medio</a:t>
                      </a:r>
                    </a:p>
                    <a:p>
                      <a:pPr algn="ctr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Punteggio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Italia</a:t>
                      </a:r>
                    </a:p>
                    <a:p>
                      <a:pPr algn="ctr"/>
                      <a:endParaRPr lang="it-IT" b="1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77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CATENA</a:t>
                      </a: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8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AMARONI</a:t>
                      </a: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82,7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76,6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975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SQUILLACE</a:t>
                      </a: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50,9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69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VALLEFIORITA</a:t>
                      </a: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64,6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48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STALETTI’</a:t>
                      </a: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58,2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979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CZIC87200X</a:t>
                      </a: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60,8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it-IT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it-IT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71407" y="0"/>
          <a:ext cx="8858312" cy="6857999"/>
        </p:xfrm>
        <a:graphic>
          <a:graphicData uri="http://schemas.openxmlformats.org/drawingml/2006/table">
            <a:tbl>
              <a:tblPr firstRow="1" firstCol="1" bandRow="1"/>
              <a:tblGrid>
                <a:gridCol w="1832518"/>
                <a:gridCol w="1378901"/>
                <a:gridCol w="1641547"/>
                <a:gridCol w="1510224"/>
                <a:gridCol w="1351962"/>
                <a:gridCol w="1143160"/>
              </a:tblGrid>
              <a:tr h="61528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Restituzione dati 2023 per l'Istituzione scolastica CZIC87200X. Scuola Primaria - Classi seconde. Ruolo: Referente per la valutazione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4677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Tavola 4B - Matematica - Distribuzione degli studenti per categorie di punteggio (12a)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1167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Istituzione scolastica nel suo complesso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15506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Istituto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3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CATENA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63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AMARONI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06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SQUILLACE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637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VALLEFIORITA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234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STALETTI’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686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CZIC87200X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6862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Calabria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6862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Sud e isole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0217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Italia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643182"/>
            <a:ext cx="9144000" cy="2928958"/>
          </a:xfrm>
        </p:spPr>
        <p:txBody>
          <a:bodyPr>
            <a:normAutofit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40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CLASSI QUINTE: I RISULTATI</a:t>
            </a:r>
            <a:r>
              <a:rPr lang="en-GB" dirty="0" smtClean="0"/>
              <a:t/>
            </a:r>
            <a:br>
              <a:rPr lang="en-GB" dirty="0" smtClean="0"/>
            </a:b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xmlns="" id="{DE2C4908-3AA1-4A58-989B-B4F1A57654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78097641"/>
              </p:ext>
            </p:extLst>
          </p:nvPr>
        </p:nvGraphicFramePr>
        <p:xfrm>
          <a:off x="107502" y="116631"/>
          <a:ext cx="9036497" cy="6552730"/>
        </p:xfrm>
        <a:graphic>
          <a:graphicData uri="http://schemas.openxmlformats.org/drawingml/2006/table">
            <a:tbl>
              <a:tblPr firstRow="1" firstCol="1" bandRow="1"/>
              <a:tblGrid>
                <a:gridCol w="1112995">
                  <a:extLst>
                    <a:ext uri="{9D8B030D-6E8A-4147-A177-3AD203B41FA5}">
                      <a16:colId xmlns:a16="http://schemas.microsoft.com/office/drawing/2014/main" xmlns="" val="4123298579"/>
                    </a:ext>
                  </a:extLst>
                </a:gridCol>
                <a:gridCol w="765973">
                  <a:extLst>
                    <a:ext uri="{9D8B030D-6E8A-4147-A177-3AD203B41FA5}">
                      <a16:colId xmlns:a16="http://schemas.microsoft.com/office/drawing/2014/main" xmlns="" val="111064889"/>
                    </a:ext>
                  </a:extLst>
                </a:gridCol>
                <a:gridCol w="929346">
                  <a:extLst>
                    <a:ext uri="{9D8B030D-6E8A-4147-A177-3AD203B41FA5}">
                      <a16:colId xmlns:a16="http://schemas.microsoft.com/office/drawing/2014/main" xmlns="" val="6288218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38396326"/>
                    </a:ext>
                  </a:extLst>
                </a:gridCol>
                <a:gridCol w="1222383">
                  <a:extLst>
                    <a:ext uri="{9D8B030D-6E8A-4147-A177-3AD203B41FA5}">
                      <a16:colId xmlns:a16="http://schemas.microsoft.com/office/drawing/2014/main" xmlns="" val="4223479717"/>
                    </a:ext>
                  </a:extLst>
                </a:gridCol>
                <a:gridCol w="1332176">
                  <a:extLst>
                    <a:ext uri="{9D8B030D-6E8A-4147-A177-3AD203B41FA5}">
                      <a16:colId xmlns:a16="http://schemas.microsoft.com/office/drawing/2014/main" xmlns="" val="2804755436"/>
                    </a:ext>
                  </a:extLst>
                </a:gridCol>
                <a:gridCol w="1209743">
                  <a:extLst>
                    <a:ext uri="{9D8B030D-6E8A-4147-A177-3AD203B41FA5}">
                      <a16:colId xmlns:a16="http://schemas.microsoft.com/office/drawing/2014/main" xmlns="" val="131570084"/>
                    </a:ext>
                  </a:extLst>
                </a:gridCol>
                <a:gridCol w="797149">
                  <a:extLst>
                    <a:ext uri="{9D8B030D-6E8A-4147-A177-3AD203B41FA5}">
                      <a16:colId xmlns:a16="http://schemas.microsoft.com/office/drawing/2014/main" xmlns="" val="989470907"/>
                    </a:ext>
                  </a:extLst>
                </a:gridCol>
                <a:gridCol w="874644">
                  <a:extLst>
                    <a:ext uri="{9D8B030D-6E8A-4147-A177-3AD203B41FA5}">
                      <a16:colId xmlns:a16="http://schemas.microsoft.com/office/drawing/2014/main" xmlns="" val="3867073856"/>
                    </a:ext>
                  </a:extLst>
                </a:gridCol>
              </a:tblGrid>
              <a:tr h="443087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Restituzione dati 2023 per l'Istituzione scolastica CZIC87200X. Scuola Primaria - Classi quinte. Ruolo: Referente per la valutazione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8263798"/>
                  </a:ext>
                </a:extLst>
              </a:tr>
              <a:tr h="26767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Tavola  1A - Punteggi Italiano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4281881"/>
                  </a:ext>
                </a:extLst>
              </a:tr>
              <a:tr h="284316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Istituto nel suo complesso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0671427"/>
                  </a:ext>
                </a:extLst>
              </a:tr>
              <a:tr h="1842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Classi/Istituto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Media del punteggio</a:t>
                      </a:r>
                      <a:b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b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 netto del </a:t>
                      </a:r>
                      <a:r>
                        <a:rPr lang="it-IT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cheating</a:t>
                      </a: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b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partecipazione alla</a:t>
                      </a:r>
                      <a:b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prova di Italiano (1b)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Esiti </a:t>
                      </a:r>
                      <a:b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 netto </a:t>
                      </a:r>
                      <a:r>
                        <a:rPr lang="it-IT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cheating</a:t>
                      </a: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nella stessa scala del </a:t>
                      </a:r>
                      <a:r>
                        <a:rPr lang="it-IT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rapp</a:t>
                      </a: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it-IT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Naz.le</a:t>
                      </a: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Punteggio Calabria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61,9 (5)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Punteggio Sud e isole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59,7 (5)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62,9 (5)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Punteggio percentuale </a:t>
                      </a:r>
                      <a:b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osservato (6)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Cheating</a:t>
                      </a: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percentuale (7)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7709454"/>
                  </a:ext>
                </a:extLst>
              </a:tr>
              <a:tr h="700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CATENA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1050841"/>
                  </a:ext>
                </a:extLst>
              </a:tr>
              <a:tr h="5279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AMARONI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7133003"/>
                  </a:ext>
                </a:extLst>
              </a:tr>
              <a:tr h="726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SQUILLACE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8711448"/>
                  </a:ext>
                </a:extLst>
              </a:tr>
              <a:tr h="5279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VALLEFIORITA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6200558"/>
                  </a:ext>
                </a:extLst>
              </a:tr>
              <a:tr h="7037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STALETTI’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0531086"/>
                  </a:ext>
                </a:extLst>
              </a:tr>
              <a:tr h="5279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CZIC87200X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2664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6131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CLASSE QUINTA: ITALIANO</a:t>
            </a:r>
            <a:endParaRPr lang="it-IT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62500" lnSpcReduction="20000"/>
          </a:bodyPr>
          <a:lstStyle/>
          <a:p>
            <a:endParaRPr lang="it-IT" dirty="0" smtClean="0"/>
          </a:p>
          <a:p>
            <a:r>
              <a:rPr lang="it-IT" sz="4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Risultati positivi in italiano. </a:t>
            </a:r>
          </a:p>
          <a:p>
            <a:r>
              <a:rPr lang="it-IT" sz="4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L’Istituto ha un punteggio di </a:t>
            </a:r>
            <a:r>
              <a:rPr lang="it-IT" sz="4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+7,9 </a:t>
            </a:r>
            <a:r>
              <a:rPr lang="it-IT" sz="4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punti percentuali superiore alla media nazionale, di </a:t>
            </a:r>
            <a:r>
              <a:rPr lang="it-IT" sz="4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11,1 </a:t>
            </a:r>
            <a:r>
              <a:rPr lang="it-IT" sz="4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punti alla media di area e di </a:t>
            </a:r>
            <a:r>
              <a:rPr lang="it-IT" sz="4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8,9</a:t>
            </a:r>
            <a:r>
              <a:rPr lang="it-IT" sz="4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punti a quella regionale. </a:t>
            </a:r>
          </a:p>
          <a:p>
            <a:r>
              <a:rPr lang="it-IT" sz="4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Solo il plesso di Squillace centro registra medie inferiori al dato regionale, di area e nazionale.</a:t>
            </a:r>
          </a:p>
          <a:p>
            <a:r>
              <a:rPr lang="it-IT" sz="4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Percentuale di </a:t>
            </a:r>
            <a:r>
              <a:rPr lang="it-IT" sz="4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cheating</a:t>
            </a:r>
            <a:r>
              <a:rPr lang="it-IT" sz="4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da monitorare. </a:t>
            </a:r>
          </a:p>
          <a:p>
            <a:r>
              <a:rPr lang="it-IT" sz="4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Vallefiorita</a:t>
            </a:r>
            <a:r>
              <a:rPr lang="it-IT" sz="4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ha una percentuale di  </a:t>
            </a:r>
            <a:r>
              <a:rPr lang="it-IT" sz="4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cheating</a:t>
            </a:r>
            <a:r>
              <a:rPr lang="it-IT" sz="4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pari al </a:t>
            </a:r>
            <a:r>
              <a:rPr lang="it-IT" sz="4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17,9%</a:t>
            </a:r>
            <a:endParaRPr lang="it-IT" sz="4400" b="1" dirty="0" smtClean="0"/>
          </a:p>
          <a:p>
            <a:endParaRPr lang="it-IT" dirty="0" smtClean="0"/>
          </a:p>
          <a:p>
            <a:pPr>
              <a:buNone/>
            </a:pPr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endParaRPr lang="it-IT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it-IT" sz="4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RESTITUZIONE DATI INVALSI.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CENTRATA SUGLI OBIETTIVI DEL PDM:</a:t>
            </a:r>
          </a:p>
          <a:p>
            <a:pPr marL="0" indent="0" algn="ctr">
              <a:buNone/>
            </a:pPr>
            <a:endParaRPr lang="it-IT" sz="400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DIMINUZIONE DEL CHEATING</a:t>
            </a:r>
          </a:p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RIDUZIONE DELLA VARIABILITA’</a:t>
            </a:r>
          </a:p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INNALZAMENTO VOTI MEDIO-ALTI ESAMI STATO </a:t>
            </a:r>
            <a:endParaRPr lang="en-GB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INCIDENZA DELLA VARIABILE</a:t>
            </a:r>
            <a:br>
              <a:rPr lang="it-IT" dirty="0" smtClean="0"/>
            </a:br>
            <a:r>
              <a:rPr lang="it-IT" dirty="0" smtClean="0"/>
              <a:t> CLASSI QUINTE ITALIANO</a:t>
            </a:r>
            <a:endParaRPr lang="it-IT" dirty="0"/>
          </a:p>
        </p:txBody>
      </p:sp>
      <p:pic>
        <p:nvPicPr>
          <p:cNvPr id="4915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5184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ttore 2 4"/>
          <p:cNvCxnSpPr/>
          <p:nvPr/>
        </p:nvCxnSpPr>
        <p:spPr>
          <a:xfrm>
            <a:off x="2411760" y="436510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INCIDENZA DELLA VARIABILITA’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r>
              <a:rPr lang="it-IT" dirty="0" smtClean="0"/>
              <a:t>ITALIANO -La varianza tra le classi appare </a:t>
            </a:r>
            <a:r>
              <a:rPr lang="it-IT" dirty="0" smtClean="0"/>
              <a:t>quattro volte </a:t>
            </a:r>
            <a:r>
              <a:rPr lang="it-IT" dirty="0" smtClean="0"/>
              <a:t>superiore alla media </a:t>
            </a:r>
            <a:r>
              <a:rPr lang="it-IT" dirty="0" smtClean="0"/>
              <a:t>nazionale. 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GRAFICO  ITALIANO  CLASSI QUINTE</a:t>
            </a:r>
            <a:endParaRPr lang="it-IT" dirty="0"/>
          </a:p>
        </p:txBody>
      </p:sp>
      <p:pic>
        <p:nvPicPr>
          <p:cNvPr id="4812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475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it-IT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it-IT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42843" y="285733"/>
          <a:ext cx="8786876" cy="5694399"/>
        </p:xfrm>
        <a:graphic>
          <a:graphicData uri="http://schemas.openxmlformats.org/drawingml/2006/table">
            <a:tbl>
              <a:tblPr firstRow="1" firstCol="1" bandRow="1"/>
              <a:tblGrid>
                <a:gridCol w="1225410"/>
                <a:gridCol w="1049231"/>
                <a:gridCol w="956661"/>
                <a:gridCol w="1063939"/>
                <a:gridCol w="806815"/>
                <a:gridCol w="963721"/>
                <a:gridCol w="907033"/>
                <a:gridCol w="907033"/>
                <a:gridCol w="907033"/>
              </a:tblGrid>
              <a:tr h="624053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Restituzione dati 2023 per l'Istituzione scolastica CZIC87200X. Scuola Primaria - Classi quinte. Ruolo: Referente per la valutazione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6605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Tavola 2A - Parti della prova Italiano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6659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Istituzione scolastica nel suo complesso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42876">
                <a:tc gridSpan="9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Testo narrativo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Testo espositivo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Riflessione sulla lingua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Prova complessiva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Istituto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65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CATENA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800" b="1" i="0" u="sng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800" b="1" i="0" u="sng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800" b="1" i="0" u="sng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800" b="1" i="0" u="sng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57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AMARONI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78,0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53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SQUILLACE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53,8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VALLEFIORITA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66,5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STALETTI’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78,6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454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CZIC87200X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70,8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DETTAGLIO DELLE PROVE PARTI E AMBITI Italiano</a:t>
            </a:r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Autofit/>
          </a:bodyPr>
          <a:lstStyle/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L’istituto ottiene un punteggio superiore a quello nazionale in tutte la parti della prova di italiano.</a:t>
            </a:r>
            <a:endParaRPr lang="it-IT" sz="2400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TESTO NARRATIVO</a:t>
            </a:r>
          </a:p>
          <a:p>
            <a:pPr>
              <a:buNone/>
            </a:pP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       71,6 % rispetto al 67,9 % dell’Italia ( +3,7)</a:t>
            </a:r>
          </a:p>
          <a:p>
            <a:pPr>
              <a:buNone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TESTO ESPOSITIVO</a:t>
            </a:r>
          </a:p>
          <a:p>
            <a:pPr>
              <a:buNone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      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68,8 % rispetto al 61,9% dell’Italia (+6,9 )</a:t>
            </a:r>
          </a:p>
          <a:p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RIFLESSIONE SULLA LINGUA</a:t>
            </a:r>
          </a:p>
          <a:p>
            <a:pPr>
              <a:buNone/>
            </a:pP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      71,9 % rispetto al 57,4% dell’Italia (+14,5)</a:t>
            </a:r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Emergono particolari difficoltà nella parte della prova relativa al testo espositivo soprattutto nel plesso di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Squilace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centro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49,1% rispetto al 61,9%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del punteggio nazionale con uno scarto di           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-12,8%</a:t>
            </a:r>
          </a:p>
          <a:p>
            <a:pPr>
              <a:buNone/>
            </a:pP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0" y="1"/>
          <a:ext cx="9144000" cy="6858000"/>
        </p:xfrm>
        <a:graphic>
          <a:graphicData uri="http://schemas.openxmlformats.org/drawingml/2006/table">
            <a:tbl>
              <a:tblPr firstRow="1" firstCol="1" bandRow="1"/>
              <a:tblGrid>
                <a:gridCol w="1891618"/>
                <a:gridCol w="1423372"/>
                <a:gridCol w="1694488"/>
                <a:gridCol w="1558930"/>
                <a:gridCol w="1395564"/>
                <a:gridCol w="1180028"/>
              </a:tblGrid>
              <a:tr h="6257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Restituzione dati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2023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 l'Istituzione scolastica CZIC87200X. Scuola Primaria - Classi quinte. Ruolo: Referente per la valutazione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5433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Tavola 4A - Italiano - Distribuzione degli studenti per categorie di punteggio (12a)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1864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Istituzione scolastica nel suo complesso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05849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Istituto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17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CATENA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717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AMARONI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30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SQUILLACE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732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VALLEFIORITA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323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STALETTI’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765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CZIC87200X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7655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Calabria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7655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Sud e isole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0898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Italia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Livelli di apprendimento ITALIANO</a:t>
            </a:r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Nella distribuzione degli studenti per categorie di punteggio il nostro Istituto evidenzia una altissima percentuale  di alunni nelle fasce di livello alte, il </a:t>
            </a:r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60,1%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nelle fasce di livello </a:t>
            </a:r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4-5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solo il </a:t>
            </a:r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16,9%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si colloca nelle fasce di livello più basse </a:t>
            </a:r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1-2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14620"/>
            <a:ext cx="8229600" cy="1428760"/>
          </a:xfrm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CLASSI QUINTE: MATEMATICA</a:t>
            </a:r>
            <a:endParaRPr lang="it-IT" sz="40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="" xmlns:a16="http://schemas.microsoft.com/office/drawing/2014/main" id="{B229614A-0C52-4202-8536-BC8B2C271C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88174865"/>
              </p:ext>
            </p:extLst>
          </p:nvPr>
        </p:nvGraphicFramePr>
        <p:xfrm>
          <a:off x="0" y="0"/>
          <a:ext cx="9144000" cy="6594255"/>
        </p:xfrm>
        <a:graphic>
          <a:graphicData uri="http://schemas.openxmlformats.org/drawingml/2006/table">
            <a:tbl>
              <a:tblPr firstRow="1" firstCol="1" bandRow="1"/>
              <a:tblGrid>
                <a:gridCol w="1082846">
                  <a:extLst>
                    <a:ext uri="{9D8B030D-6E8A-4147-A177-3AD203B41FA5}">
                      <a16:colId xmlns="" xmlns:a16="http://schemas.microsoft.com/office/drawing/2014/main" val="3632954570"/>
                    </a:ext>
                  </a:extLst>
                </a:gridCol>
                <a:gridCol w="932649">
                  <a:extLst>
                    <a:ext uri="{9D8B030D-6E8A-4147-A177-3AD203B41FA5}">
                      <a16:colId xmlns="" xmlns:a16="http://schemas.microsoft.com/office/drawing/2014/main" val="2650001217"/>
                    </a:ext>
                  </a:extLst>
                </a:gridCol>
                <a:gridCol w="972329">
                  <a:extLst>
                    <a:ext uri="{9D8B030D-6E8A-4147-A177-3AD203B41FA5}">
                      <a16:colId xmlns="" xmlns:a16="http://schemas.microsoft.com/office/drawing/2014/main" val="2010477068"/>
                    </a:ext>
                  </a:extLst>
                </a:gridCol>
                <a:gridCol w="1443401">
                  <a:extLst>
                    <a:ext uri="{9D8B030D-6E8A-4147-A177-3AD203B41FA5}">
                      <a16:colId xmlns="" xmlns:a16="http://schemas.microsoft.com/office/drawing/2014/main" val="2317843118"/>
                    </a:ext>
                  </a:extLst>
                </a:gridCol>
                <a:gridCol w="1436919">
                  <a:extLst>
                    <a:ext uri="{9D8B030D-6E8A-4147-A177-3AD203B41FA5}">
                      <a16:colId xmlns="" xmlns:a16="http://schemas.microsoft.com/office/drawing/2014/main" val="4173614714"/>
                    </a:ext>
                  </a:extLst>
                </a:gridCol>
                <a:gridCol w="1410558">
                  <a:extLst>
                    <a:ext uri="{9D8B030D-6E8A-4147-A177-3AD203B41FA5}">
                      <a16:colId xmlns="" xmlns:a16="http://schemas.microsoft.com/office/drawing/2014/main" val="827328380"/>
                    </a:ext>
                  </a:extLst>
                </a:gridCol>
                <a:gridCol w="932649">
                  <a:extLst>
                    <a:ext uri="{9D8B030D-6E8A-4147-A177-3AD203B41FA5}">
                      <a16:colId xmlns="" xmlns:a16="http://schemas.microsoft.com/office/drawing/2014/main" val="2074366796"/>
                    </a:ext>
                  </a:extLst>
                </a:gridCol>
                <a:gridCol w="932649">
                  <a:extLst>
                    <a:ext uri="{9D8B030D-6E8A-4147-A177-3AD203B41FA5}">
                      <a16:colId xmlns="" xmlns:a16="http://schemas.microsoft.com/office/drawing/2014/main" val="1090847582"/>
                    </a:ext>
                  </a:extLst>
                </a:gridCol>
              </a:tblGrid>
              <a:tr h="47839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Restituzione dati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2023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 l'Istituzione scolastica CZIC87200X. Scuola Primaria - Classi quinte. Ruolo: Referente per la valutazione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26789025"/>
                  </a:ext>
                </a:extLst>
              </a:tr>
              <a:tr h="348162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Tavola  1B - Punteggi Matematica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10536883"/>
                  </a:ext>
                </a:extLst>
              </a:tr>
              <a:tr h="348162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Istituto nel suo complesso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1810348"/>
                  </a:ext>
                </a:extLst>
              </a:tr>
              <a:tr h="13181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Classi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Istituto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Media del punteggio</a:t>
                      </a:r>
                      <a:b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percentuale</a:t>
                      </a:r>
                      <a:b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 netto del </a:t>
                      </a:r>
                      <a:r>
                        <a:rPr lang="it-IT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cheating</a:t>
                      </a: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Percentuale di</a:t>
                      </a:r>
                      <a:b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partecipazione alla</a:t>
                      </a:r>
                      <a:b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prova di Matematica (1b)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Punteggio Calabria</a:t>
                      </a:r>
                      <a:b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51,4 (5)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Punteggio Sud e isole</a:t>
                      </a:r>
                      <a:b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49,6 (5)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  <a:b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54,5 (5)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Punteggio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percentuale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osservato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(6)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Cheating</a:t>
                      </a:r>
                      <a:b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percentuale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(7)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345477"/>
                  </a:ext>
                </a:extLst>
              </a:tr>
              <a:tr h="4767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CATENA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4241046"/>
                  </a:ext>
                </a:extLst>
              </a:tr>
              <a:tr h="7151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AMARONI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25328303"/>
                  </a:ext>
                </a:extLst>
              </a:tr>
              <a:tr h="6760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SQUILLACE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non significativamente differente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non significativamente differente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3657866"/>
                  </a:ext>
                </a:extLst>
              </a:tr>
              <a:tr h="7151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VALLEFIORITA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8410226"/>
                  </a:ext>
                </a:extLst>
              </a:tr>
              <a:tr h="7151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STALETTI’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1718447"/>
                  </a:ext>
                </a:extLst>
              </a:tr>
              <a:tr h="7514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CZIC87200X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6596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8015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CLASSE QUINTA: MATEMATICA</a:t>
            </a:r>
            <a:endParaRPr lang="it-IT" sz="40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Medie d’istituto superiori al dato regionale </a:t>
            </a:r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+17,5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di area </a:t>
            </a:r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+19,3 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 nazionale </a:t>
            </a:r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+14,4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Solo un plesso,quello di Squillace centro, rileva un punteggio in linea con il dato regionale e di area ma inferiore a quello nazionale </a:t>
            </a:r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-4,5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Percentuale di </a:t>
            </a:r>
            <a:r>
              <a:rPr lang="it-IT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cheating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piuttosto bassa.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496944" cy="360040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r>
              <a:rPr lang="it-IT" b="1" dirty="0" smtClean="0">
                <a:latin typeface="Calibri" pitchFamily="34" charset="0"/>
                <a:cs typeface="Calibri" pitchFamily="34" charset="0"/>
              </a:rPr>
              <a:t>SCUOLA   PRIMARIA</a:t>
            </a:r>
            <a:endParaRPr lang="it-IT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214283" y="214290"/>
          <a:ext cx="8929718" cy="6314242"/>
        </p:xfrm>
        <a:graphic>
          <a:graphicData uri="http://schemas.openxmlformats.org/drawingml/2006/table">
            <a:tbl>
              <a:tblPr firstRow="1" firstCol="1" bandRow="1"/>
              <a:tblGrid>
                <a:gridCol w="1005333"/>
                <a:gridCol w="887058"/>
                <a:gridCol w="768783"/>
                <a:gridCol w="946194"/>
                <a:gridCol w="650510"/>
                <a:gridCol w="887058"/>
                <a:gridCol w="661940"/>
                <a:gridCol w="639079"/>
                <a:gridCol w="827921"/>
                <a:gridCol w="827921"/>
                <a:gridCol w="827921"/>
              </a:tblGrid>
              <a:tr h="659321">
                <a:tc gridSpan="11">
                  <a:txBody>
                    <a:bodyPr/>
                    <a:lstStyle/>
                    <a:p>
                      <a:pPr algn="ctr" fontAlgn="ctr">
                        <a:buFont typeface="Arial" pitchFamily="34" charset="0"/>
                        <a:buChar char="•"/>
                      </a:pP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Restituzione dati 2023 per l'Istituzione scolastica CZIC87200X. Scuola Primaria - Classi quinte. Ruolo: Referente per la valutazione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6759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Tavola 3A - Ambiti Matematica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49804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Istituzione scolastica nel suo complesso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37540">
                <a:tc gridSpan="9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8327">
                <a:tc>
                  <a:txBody>
                    <a:bodyPr/>
                    <a:lstStyle/>
                    <a:p>
                      <a:pPr algn="l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Numeri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Dati e previsioni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Spazio e figure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Relazioni e funzioni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Prova complessiva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057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Istituto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Punteggio </a:t>
                      </a:r>
                    </a:p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medio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Punteggio </a:t>
                      </a:r>
                    </a:p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Italia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Punteggio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medio</a:t>
                      </a:r>
                    </a:p>
                    <a:p>
                      <a:pPr algn="ctr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Punteggio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Italia</a:t>
                      </a:r>
                    </a:p>
                    <a:p>
                      <a:pPr algn="ctr"/>
                      <a:endParaRPr lang="it-IT" b="1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Punteggio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medio</a:t>
                      </a:r>
                    </a:p>
                    <a:p>
                      <a:pPr algn="ctr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Punteggio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Italia</a:t>
                      </a:r>
                    </a:p>
                    <a:p>
                      <a:pPr algn="ctr"/>
                      <a:endParaRPr lang="it-IT" b="1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63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CATENA</a:t>
                      </a: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0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AMARONI</a:t>
                      </a: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78,6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77,7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794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SQUILLACE</a:t>
                      </a: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60,0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50,0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528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VALLEFIORITA</a:t>
                      </a: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63,9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28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STALETTI’</a:t>
                      </a: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60,4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76,9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762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CZIC87200X</a:t>
                      </a: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67,2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68,9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179513" y="0"/>
          <a:ext cx="8964487" cy="6597351"/>
        </p:xfrm>
        <a:graphic>
          <a:graphicData uri="http://schemas.openxmlformats.org/drawingml/2006/table">
            <a:tbl>
              <a:tblPr firstRow="1" firstCol="1" bandRow="1"/>
              <a:tblGrid>
                <a:gridCol w="1302052"/>
                <a:gridCol w="1156592"/>
                <a:gridCol w="795159"/>
                <a:gridCol w="1084307"/>
                <a:gridCol w="809131"/>
                <a:gridCol w="781186"/>
                <a:gridCol w="1012020"/>
                <a:gridCol w="1012020"/>
                <a:gridCol w="1012020"/>
              </a:tblGrid>
              <a:tr h="658789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Restituzione dati 2023 per l'Istituzione scolastica CZIC87200X. Scuola Primaria - Classi quinte. Ruolo: Referente per la valutazione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6455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Tavola 3B - Dimensioni Matematica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01000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Istituzione scolastica nel suo complesso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00212">
                <a:tc gridSpan="7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7901">
                <a:tc>
                  <a:txBody>
                    <a:bodyPr/>
                    <a:lstStyle/>
                    <a:p>
                      <a:pPr algn="l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Conoscere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Risolvere problemi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Argomentare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Prova complessiva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7122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Istituto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Punteggio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medio</a:t>
                      </a:r>
                    </a:p>
                    <a:p>
                      <a:pPr algn="ctr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Punteggio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Italia</a:t>
                      </a:r>
                    </a:p>
                    <a:p>
                      <a:pPr algn="ctr"/>
                      <a:endParaRPr lang="it-IT" b="1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Punteggio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medio</a:t>
                      </a:r>
                    </a:p>
                    <a:p>
                      <a:pPr algn="ctr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Punteggio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Italia</a:t>
                      </a:r>
                    </a:p>
                    <a:p>
                      <a:pPr algn="ctr"/>
                      <a:endParaRPr lang="it-IT" b="1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5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CATENA</a:t>
                      </a: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05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AMARONI</a:t>
                      </a: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72,9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77,7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791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SQUILLACE</a:t>
                      </a: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49,5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50,0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524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VALLEFIORITA</a:t>
                      </a: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63,9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279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STALETTI’</a:t>
                      </a: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76,9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758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CZIC87200X</a:t>
                      </a: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68,9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DETTAGLIO DELLE PROVE AMBITI E DIMENSIONI</a:t>
            </a:r>
            <a:br>
              <a:rPr lang="it-IT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MATEMATICA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PUNTI </a:t>
            </a:r>
            <a:r>
              <a:rPr lang="it-IT" sz="2000" b="1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it-IT" sz="20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FORZA</a:t>
            </a:r>
          </a:p>
          <a:p>
            <a:r>
              <a:rPr lang="it-IT" sz="20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Eccellenti  risultati in tutti gli ambiti e le dimensioni di matematica con percentuali sopra le medie regionali, di area e nazionali per quattro plessi. Nelle sezioni </a:t>
            </a:r>
            <a:r>
              <a:rPr lang="it-IT" sz="2000" b="1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Relazione e figure </a:t>
            </a:r>
            <a:r>
              <a:rPr lang="it-IT" sz="20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 </a:t>
            </a:r>
            <a:r>
              <a:rPr lang="it-IT" sz="2000" b="1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Argomentare</a:t>
            </a:r>
            <a:r>
              <a:rPr lang="it-IT" sz="20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tutti e cinque i plessi ottengono medie superiori rispetto a quelle regionali di area e nazionali. Nei numeri il nostro istituto ottiene una media superiore a quella nazionale di  +19,5. </a:t>
            </a:r>
          </a:p>
          <a:p>
            <a:r>
              <a:rPr lang="it-IT" sz="20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PUNTI </a:t>
            </a:r>
            <a:r>
              <a:rPr lang="it-IT" sz="2000" b="1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it-IT" sz="20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DEBOLEZZA</a:t>
            </a:r>
          </a:p>
          <a:p>
            <a:r>
              <a:rPr lang="it-IT" sz="20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Il plesso di Squillace centro denota una difficoltà maggiore rispetto a tutti gli altri </a:t>
            </a:r>
            <a:r>
              <a:rPr lang="it-IT" sz="2000" b="1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plesssi</a:t>
            </a:r>
            <a:r>
              <a:rPr lang="it-IT" sz="20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it-IT" sz="2000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500042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 </a:t>
            </a:r>
            <a:endParaRPr lang="it-IT" sz="2800" b="1" dirty="0" smtClean="0"/>
          </a:p>
          <a:p>
            <a:pPr>
              <a:buFont typeface="Arial" pitchFamily="34" charset="0"/>
              <a:buChar char="•"/>
            </a:pPr>
            <a:endParaRPr lang="it-IT" sz="2800" dirty="0" smtClean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357158" y="142852"/>
          <a:ext cx="8143964" cy="6338518"/>
        </p:xfrm>
        <a:graphic>
          <a:graphicData uri="http://schemas.openxmlformats.org/drawingml/2006/table">
            <a:tbl>
              <a:tblPr firstRow="1" firstCol="1" bandRow="1"/>
              <a:tblGrid>
                <a:gridCol w="1684741"/>
                <a:gridCol w="1267704"/>
                <a:gridCol w="1509170"/>
                <a:gridCol w="1388437"/>
                <a:gridCol w="1242938"/>
                <a:gridCol w="1050974"/>
              </a:tblGrid>
              <a:tr h="57683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Restituzione dati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2023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 l'Istituzione scolastica CZIC87200X. Scuola Primaria - Classi quinte. Ruolo: Referente per la valutazione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1885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Tavola 4B - Matematica - Distribuzione degli studenti per categorie di punteggio (12a)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594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Istituzione scolastica nel suo complesso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97581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Istituto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49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CATENA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349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AMARONI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80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SQUILLACE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28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VALLEFIORITA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069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STALETTI’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393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CZIC87200X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3933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Calabria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3933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Sud e isole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770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Italia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INCIDENZA DELLA VARIABILE</a:t>
            </a:r>
            <a:br>
              <a:rPr lang="it-IT" dirty="0" smtClean="0"/>
            </a:br>
            <a:r>
              <a:rPr lang="it-IT" dirty="0" smtClean="0"/>
              <a:t> CLASSI QUINTE MATEMATICA</a:t>
            </a:r>
            <a:endParaRPr lang="it-IT" dirty="0"/>
          </a:p>
        </p:txBody>
      </p:sp>
      <p:pic>
        <p:nvPicPr>
          <p:cNvPr id="3891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144000" cy="424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ttore 2 4"/>
          <p:cNvCxnSpPr/>
          <p:nvPr/>
        </p:nvCxnSpPr>
        <p:spPr>
          <a:xfrm>
            <a:off x="2483768" y="407707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GRAFICO  MATEMATICA  CLASSI QUINTE</a:t>
            </a:r>
            <a:endParaRPr lang="it-IT" dirty="0"/>
          </a:p>
        </p:txBody>
      </p:sp>
      <p:pic>
        <p:nvPicPr>
          <p:cNvPr id="3788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446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857496"/>
            <a:ext cx="8229600" cy="1643074"/>
          </a:xfrm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CLASSI QUINTE: INGLESE</a:t>
            </a:r>
            <a:endParaRPr lang="it-IT" sz="40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="" xmlns:a16="http://schemas.microsoft.com/office/drawing/2014/main" id="{B229614A-0C52-4202-8536-BC8B2C271C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88174865"/>
              </p:ext>
            </p:extLst>
          </p:nvPr>
        </p:nvGraphicFramePr>
        <p:xfrm>
          <a:off x="0" y="0"/>
          <a:ext cx="9036495" cy="6669358"/>
        </p:xfrm>
        <a:graphic>
          <a:graphicData uri="http://schemas.openxmlformats.org/drawingml/2006/table">
            <a:tbl>
              <a:tblPr firstRow="1" firstCol="1" bandRow="1"/>
              <a:tblGrid>
                <a:gridCol w="1031339">
                  <a:extLst>
                    <a:ext uri="{9D8B030D-6E8A-4147-A177-3AD203B41FA5}">
                      <a16:colId xmlns="" xmlns:a16="http://schemas.microsoft.com/office/drawing/2014/main" val="3632954570"/>
                    </a:ext>
                  </a:extLst>
                </a:gridCol>
                <a:gridCol w="853937">
                  <a:extLst>
                    <a:ext uri="{9D8B030D-6E8A-4147-A177-3AD203B41FA5}">
                      <a16:colId xmlns="" xmlns:a16="http://schemas.microsoft.com/office/drawing/2014/main" val="2650001217"/>
                    </a:ext>
                  </a:extLst>
                </a:gridCol>
                <a:gridCol w="742508">
                  <a:extLst>
                    <a:ext uri="{9D8B030D-6E8A-4147-A177-3AD203B41FA5}">
                      <a16:colId xmlns="" xmlns:a16="http://schemas.microsoft.com/office/drawing/2014/main" val="2010477068"/>
                    </a:ext>
                  </a:extLst>
                </a:gridCol>
                <a:gridCol w="1321173">
                  <a:extLst>
                    <a:ext uri="{9D8B030D-6E8A-4147-A177-3AD203B41FA5}">
                      <a16:colId xmlns="" xmlns:a16="http://schemas.microsoft.com/office/drawing/2014/main" val="2317843118"/>
                    </a:ext>
                  </a:extLst>
                </a:gridCol>
                <a:gridCol w="1343123">
                  <a:extLst>
                    <a:ext uri="{9D8B030D-6E8A-4147-A177-3AD203B41FA5}">
                      <a16:colId xmlns="" xmlns:a16="http://schemas.microsoft.com/office/drawing/2014/main" val="4173614714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827328380"/>
                    </a:ext>
                  </a:extLst>
                </a:gridCol>
                <a:gridCol w="634158">
                  <a:extLst>
                    <a:ext uri="{9D8B030D-6E8A-4147-A177-3AD203B41FA5}">
                      <a16:colId xmlns="" xmlns:a16="http://schemas.microsoft.com/office/drawing/2014/main" val="2074366796"/>
                    </a:ext>
                  </a:extLst>
                </a:gridCol>
                <a:gridCol w="498130">
                  <a:extLst>
                    <a:ext uri="{9D8B030D-6E8A-4147-A177-3AD203B41FA5}">
                      <a16:colId xmlns="" xmlns:a16="http://schemas.microsoft.com/office/drawing/2014/main" val="1090847582"/>
                    </a:ext>
                  </a:extLst>
                </a:gridCol>
                <a:gridCol w="667912"/>
                <a:gridCol w="648071"/>
              </a:tblGrid>
              <a:tr h="444858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Restituzione dati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2023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 l'Istituzione scolastica CZIC87200X. Scuola Primaria - Classi quinte. Ruolo: Referente per la valutazione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26789025"/>
                  </a:ext>
                </a:extLst>
              </a:tr>
              <a:tr h="338839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Tavola  1C - Punteggi Inglese </a:t>
                      </a:r>
                      <a:r>
                        <a:rPr lang="it-IT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Reading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0536883"/>
                  </a:ext>
                </a:extLst>
              </a:tr>
              <a:tr h="338839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Istituto nel suo complesso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11810348"/>
                  </a:ext>
                </a:extLst>
              </a:tr>
              <a:tr h="15664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Classi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Istituto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Media del punteggio</a:t>
                      </a:r>
                      <a:b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percentuale</a:t>
                      </a:r>
                      <a:b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 netto del </a:t>
                      </a:r>
                      <a:r>
                        <a:rPr lang="it-IT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cheating</a:t>
                      </a: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di</a:t>
                      </a:r>
                      <a:b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partecipazione alla</a:t>
                      </a:r>
                      <a:b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prova di </a:t>
                      </a: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Reading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(1b)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Punteggio Calabria</a:t>
                      </a:r>
                      <a:b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74,1 (5)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Sud e isole</a:t>
                      </a:r>
                      <a:b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74,3 (5)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  <a:b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80,1 (5)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Punteggio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percentuale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osservato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(6)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Cheating</a:t>
                      </a:r>
                      <a:b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percentuale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(7)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Pre-A1 (Italia: 6,1%)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A1 (Italia: 93,9%)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345477"/>
                  </a:ext>
                </a:extLst>
              </a:tr>
              <a:tr h="4639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CATENA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4241046"/>
                  </a:ext>
                </a:extLst>
              </a:tr>
              <a:tr h="7744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AMARONI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25328303"/>
                  </a:ext>
                </a:extLst>
              </a:tr>
              <a:tr h="6540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SQUILLACE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3657866"/>
                  </a:ext>
                </a:extLst>
              </a:tr>
              <a:tr h="6959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VALLEFIORITA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8410226"/>
                  </a:ext>
                </a:extLst>
              </a:tr>
              <a:tr h="6959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STALETTI’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1718447"/>
                  </a:ext>
                </a:extLst>
              </a:tr>
              <a:tr h="6959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CZIC87200X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6596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8015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1857364"/>
          </a:xfrm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Risultati Inglese </a:t>
            </a:r>
            <a:r>
              <a:rPr lang="it-IT" sz="4000" b="1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Reading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285720" y="1714488"/>
            <a:ext cx="87154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L’Istituto ha un punteggio superiore al dato regionale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+9,1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a quello di area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+8,9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 nazionale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+3,1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Quattro  plessi su cinque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Amaroni-Vallefiorita-Stalettì-La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Catena)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mostrano  risultati positivi, con medie significativamente superiori al dato nazionale di area e regionale.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Solo il plesso di Squillace centro ottiene un punteggio significativamente inferiore rispetto tutte le medie.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L’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84,9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% degli alunni del nostro istituto raggiunge il livello A1, mentre l’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15,2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% si ferma al livello Pre-A1</a:t>
            </a:r>
          </a:p>
          <a:p>
            <a:pPr>
              <a:buFont typeface="Arial" pitchFamily="34" charset="0"/>
              <a:buChar char="•"/>
            </a:pP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GRAFICO  INGLESE READIND  CLASSI QUINTE</a:t>
            </a:r>
            <a:endParaRPr lang="it-IT" dirty="0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4400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xmlns="" id="{DE2C4908-3AA1-4A58-989B-B4F1A57654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78097641"/>
              </p:ext>
            </p:extLst>
          </p:nvPr>
        </p:nvGraphicFramePr>
        <p:xfrm>
          <a:off x="107505" y="188639"/>
          <a:ext cx="8928990" cy="6233551"/>
        </p:xfrm>
        <a:graphic>
          <a:graphicData uri="http://schemas.openxmlformats.org/drawingml/2006/table">
            <a:tbl>
              <a:tblPr firstRow="1" firstCol="1" bandRow="1"/>
              <a:tblGrid>
                <a:gridCol w="1038560">
                  <a:extLst>
                    <a:ext uri="{9D8B030D-6E8A-4147-A177-3AD203B41FA5}">
                      <a16:colId xmlns:a16="http://schemas.microsoft.com/office/drawing/2014/main" xmlns="" val="4123298579"/>
                    </a:ext>
                  </a:extLst>
                </a:gridCol>
                <a:gridCol w="762774">
                  <a:extLst>
                    <a:ext uri="{9D8B030D-6E8A-4147-A177-3AD203B41FA5}">
                      <a16:colId xmlns:a16="http://schemas.microsoft.com/office/drawing/2014/main" xmlns="" val="111064889"/>
                    </a:ext>
                  </a:extLst>
                </a:gridCol>
                <a:gridCol w="1028959">
                  <a:extLst>
                    <a:ext uri="{9D8B030D-6E8A-4147-A177-3AD203B41FA5}">
                      <a16:colId xmlns:a16="http://schemas.microsoft.com/office/drawing/2014/main" xmlns="" val="62882186"/>
                    </a:ext>
                  </a:extLst>
                </a:gridCol>
                <a:gridCol w="698098">
                  <a:extLst>
                    <a:ext uri="{9D8B030D-6E8A-4147-A177-3AD203B41FA5}">
                      <a16:colId xmlns:a16="http://schemas.microsoft.com/office/drawing/2014/main" xmlns="" val="38396326"/>
                    </a:ext>
                  </a:extLst>
                </a:gridCol>
                <a:gridCol w="1204472">
                  <a:extLst>
                    <a:ext uri="{9D8B030D-6E8A-4147-A177-3AD203B41FA5}">
                      <a16:colId xmlns:a16="http://schemas.microsoft.com/office/drawing/2014/main" xmlns="" val="4223479717"/>
                    </a:ext>
                  </a:extLst>
                </a:gridCol>
                <a:gridCol w="1266311">
                  <a:extLst>
                    <a:ext uri="{9D8B030D-6E8A-4147-A177-3AD203B41FA5}">
                      <a16:colId xmlns:a16="http://schemas.microsoft.com/office/drawing/2014/main" xmlns="" val="2804755436"/>
                    </a:ext>
                  </a:extLst>
                </a:gridCol>
                <a:gridCol w="1464923">
                  <a:extLst>
                    <a:ext uri="{9D8B030D-6E8A-4147-A177-3AD203B41FA5}">
                      <a16:colId xmlns:a16="http://schemas.microsoft.com/office/drawing/2014/main" xmlns="" val="131570084"/>
                    </a:ext>
                  </a:extLst>
                </a:gridCol>
                <a:gridCol w="697582">
                  <a:extLst>
                    <a:ext uri="{9D8B030D-6E8A-4147-A177-3AD203B41FA5}">
                      <a16:colId xmlns:a16="http://schemas.microsoft.com/office/drawing/2014/main" xmlns="" val="989470907"/>
                    </a:ext>
                  </a:extLst>
                </a:gridCol>
                <a:gridCol w="767311">
                  <a:extLst>
                    <a:ext uri="{9D8B030D-6E8A-4147-A177-3AD203B41FA5}">
                      <a16:colId xmlns:a16="http://schemas.microsoft.com/office/drawing/2014/main" xmlns="" val="3867073856"/>
                    </a:ext>
                  </a:extLst>
                </a:gridCol>
              </a:tblGrid>
              <a:tr h="450351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Restituzione dati 2023 per l'Istituzione scolastica CZIC87200X. Scuola Primaria - Classi seconde. Ruolo: Referente per la valutazione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8263798"/>
                  </a:ext>
                </a:extLst>
              </a:tr>
              <a:tr h="344757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Tavola  1A - Punteggi Italiano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4281881"/>
                  </a:ext>
                </a:extLst>
              </a:tr>
              <a:tr h="344757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Istituto nel suo complesso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0671427"/>
                  </a:ext>
                </a:extLst>
              </a:tr>
              <a:tr h="151966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Classi/Istituto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Media del punteggio</a:t>
                      </a:r>
                      <a:b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percentuale</a:t>
                      </a:r>
                      <a:b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 netto del cheating (1a)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di</a:t>
                      </a:r>
                      <a:b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partecipazione alla</a:t>
                      </a:r>
                      <a:b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prova di Italiano (1b)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Esiti degli studenti</a:t>
                      </a:r>
                      <a:b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 netto del cheating</a:t>
                      </a:r>
                      <a:b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nella stessa scala del rapporto nazionale (1d)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Punteggio Calabria</a:t>
                      </a:r>
                      <a:b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51,5 (5)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Punteggio Sud e isole</a:t>
                      </a:r>
                      <a:b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51,1 (5)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Punteggio Italia</a:t>
                      </a:r>
                      <a:b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54,2 (5)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percentuale </a:t>
                      </a:r>
                      <a:b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osservato (6)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Cheating</a:t>
                      </a:r>
                      <a:b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 percentuale (7)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7709454"/>
                  </a:ext>
                </a:extLst>
              </a:tr>
              <a:tr h="459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CATENA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1050841"/>
                  </a:ext>
                </a:extLst>
              </a:tr>
              <a:tr h="7058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AMARONI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7133003"/>
                  </a:ext>
                </a:extLst>
              </a:tr>
              <a:tr h="7315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SQUILLACE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non significativamente differente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non significativamente differente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8711448"/>
                  </a:ext>
                </a:extLst>
              </a:tr>
              <a:tr h="4720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VALLEFIORITA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6200558"/>
                  </a:ext>
                </a:extLst>
              </a:tr>
              <a:tr h="708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STALETTI’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0531086"/>
                  </a:ext>
                </a:extLst>
              </a:tr>
              <a:tr h="497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CZIC87200X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2664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6131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INCIDENZA DELLA VARIABILE</a:t>
            </a:r>
            <a:br>
              <a:rPr lang="it-IT" dirty="0" smtClean="0"/>
            </a:br>
            <a:r>
              <a:rPr lang="it-IT" dirty="0" smtClean="0"/>
              <a:t> CLASSI QUINTE INGLESE READING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440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="" xmlns:a16="http://schemas.microsoft.com/office/drawing/2014/main" id="{B229614A-0C52-4202-8536-BC8B2C271C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88174865"/>
              </p:ext>
            </p:extLst>
          </p:nvPr>
        </p:nvGraphicFramePr>
        <p:xfrm>
          <a:off x="-3" y="0"/>
          <a:ext cx="9144002" cy="6744841"/>
        </p:xfrm>
        <a:graphic>
          <a:graphicData uri="http://schemas.openxmlformats.org/drawingml/2006/table">
            <a:tbl>
              <a:tblPr firstRow="1" firstCol="1" bandRow="1"/>
              <a:tblGrid>
                <a:gridCol w="1358307">
                  <a:extLst>
                    <a:ext uri="{9D8B030D-6E8A-4147-A177-3AD203B41FA5}">
                      <a16:colId xmlns="" xmlns:a16="http://schemas.microsoft.com/office/drawing/2014/main" val="3632954570"/>
                    </a:ext>
                  </a:extLst>
                </a:gridCol>
                <a:gridCol w="661050">
                  <a:extLst>
                    <a:ext uri="{9D8B030D-6E8A-4147-A177-3AD203B41FA5}">
                      <a16:colId xmlns="" xmlns:a16="http://schemas.microsoft.com/office/drawing/2014/main" val="2650001217"/>
                    </a:ext>
                  </a:extLst>
                </a:gridCol>
                <a:gridCol w="587600">
                  <a:extLst>
                    <a:ext uri="{9D8B030D-6E8A-4147-A177-3AD203B41FA5}">
                      <a16:colId xmlns="" xmlns:a16="http://schemas.microsoft.com/office/drawing/2014/main" val="2010477068"/>
                    </a:ext>
                  </a:extLst>
                </a:gridCol>
                <a:gridCol w="1395549">
                  <a:extLst>
                    <a:ext uri="{9D8B030D-6E8A-4147-A177-3AD203B41FA5}">
                      <a16:colId xmlns="" xmlns:a16="http://schemas.microsoft.com/office/drawing/2014/main" val="2317843118"/>
                    </a:ext>
                  </a:extLst>
                </a:gridCol>
                <a:gridCol w="1248649">
                  <a:extLst>
                    <a:ext uri="{9D8B030D-6E8A-4147-A177-3AD203B41FA5}">
                      <a16:colId xmlns="" xmlns:a16="http://schemas.microsoft.com/office/drawing/2014/main" val="4173614714"/>
                    </a:ext>
                  </a:extLst>
                </a:gridCol>
                <a:gridCol w="1248649">
                  <a:extLst>
                    <a:ext uri="{9D8B030D-6E8A-4147-A177-3AD203B41FA5}">
                      <a16:colId xmlns="" xmlns:a16="http://schemas.microsoft.com/office/drawing/2014/main" val="827328380"/>
                    </a:ext>
                  </a:extLst>
                </a:gridCol>
                <a:gridCol w="661050">
                  <a:extLst>
                    <a:ext uri="{9D8B030D-6E8A-4147-A177-3AD203B41FA5}">
                      <a16:colId xmlns="" xmlns:a16="http://schemas.microsoft.com/office/drawing/2014/main" val="2074366796"/>
                    </a:ext>
                  </a:extLst>
                </a:gridCol>
                <a:gridCol w="661050">
                  <a:extLst>
                    <a:ext uri="{9D8B030D-6E8A-4147-A177-3AD203B41FA5}">
                      <a16:colId xmlns="" xmlns:a16="http://schemas.microsoft.com/office/drawing/2014/main" val="1090847582"/>
                    </a:ext>
                  </a:extLst>
                </a:gridCol>
                <a:gridCol w="547470"/>
                <a:gridCol w="774628"/>
              </a:tblGrid>
              <a:tr h="433763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Restituzione dati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2023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 l'Istituzione scolastica CZIC87200X. Scuola Primaria - Classi quinte. Ruolo: Referente per la valutazione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26789025"/>
                  </a:ext>
                </a:extLst>
              </a:tr>
              <a:tr h="330389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Tavola  1D - Punteggi Inglese Listening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0536883"/>
                  </a:ext>
                </a:extLst>
              </a:tr>
              <a:tr h="330389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Istituto nel suo complesso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11810348"/>
                  </a:ext>
                </a:extLst>
              </a:tr>
              <a:tr h="1760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Classi</a:t>
                      </a: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GB" sz="1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Istituto</a:t>
                      </a: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Media del punteggio</a:t>
                      </a:r>
                      <a:b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percentuale</a:t>
                      </a:r>
                      <a:b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 netto del </a:t>
                      </a:r>
                      <a:r>
                        <a:rPr lang="it-IT" sz="1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cheating</a:t>
                      </a: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di</a:t>
                      </a:r>
                      <a:b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partecipazione alla</a:t>
                      </a:r>
                      <a:b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prova di </a:t>
                      </a:r>
                      <a:r>
                        <a:rPr lang="it-IT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Listening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Punteggio Calabria</a:t>
                      </a:r>
                      <a:b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71,9 (5)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Sud e isole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72,0 (5)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78,7 (5)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percentuale 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osservato (6)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Cheating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 percentuale (7)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Pre-A1 (Italia: 15,2%)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A1 (Italia: 84,8%)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345477"/>
                  </a:ext>
                </a:extLst>
              </a:tr>
              <a:tr h="4539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CATENA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4241046"/>
                  </a:ext>
                </a:extLst>
              </a:tr>
              <a:tr h="7551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AMARONI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25328303"/>
                  </a:ext>
                </a:extLst>
              </a:tr>
              <a:tr h="6415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SQUILLACE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3657866"/>
                  </a:ext>
                </a:extLst>
              </a:tr>
              <a:tr h="6786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VALLEFIORITA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8410226"/>
                  </a:ext>
                </a:extLst>
              </a:tr>
              <a:tr h="6786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STALETTI’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1718447"/>
                  </a:ext>
                </a:extLst>
              </a:tr>
              <a:tr h="6786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CZIC87200X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6596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8015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Risultati Inglese </a:t>
            </a:r>
            <a:r>
              <a:rPr lang="it-IT" sz="4000" b="1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Listening</a:t>
            </a:r>
            <a:endParaRPr lang="it-IT" sz="40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42844" y="1000108"/>
            <a:ext cx="900115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4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L’Istituto ha un punteggio superiore al dato regionale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+11,5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 quello di area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+11,4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  a quello nazionale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+4,7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Vallefiorita-Stalettì-Squillace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lido-Amaroni mostrano medie superiori a quelle regionali, di area e nazionali. Soltanto Squillace centro ottiene punteggi inferiori ai dati.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Solamente il 58,3% degli alunni di Squillace ha raggiunto il livello A1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Nei plessi di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Stalettì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, Amaroni e Squillace lido il 100% degli alunni raggiunge il livello richiesto- A1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Nella prova di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listening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l’89,4% degli allievi ha raggiunto il livello A1, soltanto il 10,6% si è fermato al livello Pre-A1.</a:t>
            </a:r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</a:p>
          <a:p>
            <a:endParaRPr lang="it-IT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GRAFICO  INGLESE LISTENING CLASSI QUINTE</a:t>
            </a:r>
            <a:endParaRPr lang="it-IT" dirty="0"/>
          </a:p>
        </p:txBody>
      </p:sp>
      <p:pic>
        <p:nvPicPr>
          <p:cNvPr id="296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4608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INCIDENZA DELLA VARIABILE</a:t>
            </a:r>
            <a:br>
              <a:rPr lang="it-IT" dirty="0" smtClean="0"/>
            </a:br>
            <a:r>
              <a:rPr lang="it-IT" dirty="0" smtClean="0"/>
              <a:t> CLASSI QUINTE INGLESE LISTENING</a:t>
            </a:r>
            <a:endParaRPr lang="it-IT" dirty="0"/>
          </a:p>
        </p:txBody>
      </p:sp>
      <p:pic>
        <p:nvPicPr>
          <p:cNvPr id="2867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9"/>
            <a:ext cx="914400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14686"/>
            <a:ext cx="8229600" cy="1643074"/>
          </a:xfrm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SCUOLA SECONDARIA </a:t>
            </a:r>
            <a:r>
              <a:rPr lang="it-IT" sz="4000" b="1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it-IT" sz="40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PRIMO GRADO  CLASSI TERZE</a:t>
            </a:r>
            <a:endParaRPr lang="it-IT" sz="40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1857364"/>
            <a:ext cx="8229600" cy="2428892"/>
          </a:xfrm>
        </p:spPr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4000" dirty="0" smtClean="0">
                <a:solidFill>
                  <a:schemeClr val="accent6">
                    <a:lumMod val="50000"/>
                  </a:schemeClr>
                </a:solidFill>
              </a:rPr>
              <a:t>ITALIANO</a:t>
            </a:r>
            <a:endParaRPr lang="it-IT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="" xmlns:a16="http://schemas.microsoft.com/office/drawing/2014/main" id="{B229614A-0C52-4202-8536-BC8B2C271C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88174865"/>
              </p:ext>
            </p:extLst>
          </p:nvPr>
        </p:nvGraphicFramePr>
        <p:xfrm>
          <a:off x="71406" y="0"/>
          <a:ext cx="9072593" cy="6790781"/>
        </p:xfrm>
        <a:graphic>
          <a:graphicData uri="http://schemas.openxmlformats.org/drawingml/2006/table">
            <a:tbl>
              <a:tblPr firstRow="1" firstCol="1" bandRow="1"/>
              <a:tblGrid>
                <a:gridCol w="1125289">
                  <a:extLst>
                    <a:ext uri="{9D8B030D-6E8A-4147-A177-3AD203B41FA5}">
                      <a16:colId xmlns="" xmlns:a16="http://schemas.microsoft.com/office/drawing/2014/main" val="3632954570"/>
                    </a:ext>
                  </a:extLst>
                </a:gridCol>
                <a:gridCol w="914293">
                  <a:extLst>
                    <a:ext uri="{9D8B030D-6E8A-4147-A177-3AD203B41FA5}">
                      <a16:colId xmlns="" xmlns:a16="http://schemas.microsoft.com/office/drawing/2014/main" val="2650001217"/>
                    </a:ext>
                  </a:extLst>
                </a:gridCol>
                <a:gridCol w="1308884">
                  <a:extLst>
                    <a:ext uri="{9D8B030D-6E8A-4147-A177-3AD203B41FA5}">
                      <a16:colId xmlns="" xmlns:a16="http://schemas.microsoft.com/office/drawing/2014/main" val="2010477068"/>
                    </a:ext>
                  </a:extLst>
                </a:gridCol>
                <a:gridCol w="1504333">
                  <a:extLst>
                    <a:ext uri="{9D8B030D-6E8A-4147-A177-3AD203B41FA5}">
                      <a16:colId xmlns="" xmlns:a16="http://schemas.microsoft.com/office/drawing/2014/main" val="2317843118"/>
                    </a:ext>
                  </a:extLst>
                </a:gridCol>
                <a:gridCol w="1687917">
                  <a:extLst>
                    <a:ext uri="{9D8B030D-6E8A-4147-A177-3AD203B41FA5}">
                      <a16:colId xmlns="" xmlns:a16="http://schemas.microsoft.com/office/drawing/2014/main" val="4173614714"/>
                    </a:ext>
                  </a:extLst>
                </a:gridCol>
                <a:gridCol w="1416262">
                  <a:extLst>
                    <a:ext uri="{9D8B030D-6E8A-4147-A177-3AD203B41FA5}">
                      <a16:colId xmlns="" xmlns:a16="http://schemas.microsoft.com/office/drawing/2014/main" val="827328380"/>
                    </a:ext>
                  </a:extLst>
                </a:gridCol>
                <a:gridCol w="1115615">
                  <a:extLst>
                    <a:ext uri="{9D8B030D-6E8A-4147-A177-3AD203B41FA5}">
                      <a16:colId xmlns="" xmlns:a16="http://schemas.microsoft.com/office/drawing/2014/main" val="2074366796"/>
                    </a:ext>
                  </a:extLst>
                </a:gridCol>
              </a:tblGrid>
              <a:tr h="53624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Restituzione dati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2023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 l'Istituzione scolastica CZIC87200X. Scuola Secondaria di Primo Grado - Classi terze. Ruolo: Referente per la valutazione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26789025"/>
                  </a:ext>
                </a:extLst>
              </a:tr>
              <a:tr h="23839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Tavola 7A - Punteggi generali Italiano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10536883"/>
                  </a:ext>
                </a:extLst>
              </a:tr>
              <a:tr h="30643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Istituto nel suo complesso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1810348"/>
                  </a:ext>
                </a:extLst>
              </a:tr>
              <a:tr h="146268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Istituto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Esiti degli studenti</a:t>
                      </a:r>
                      <a:b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nella stessa scala del</a:t>
                      </a:r>
                      <a:b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rapporto nazionale (1d)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Differenza nei risultati (punteggio</a:t>
                      </a:r>
                      <a:b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percentuale) rispetto a classi/scuole con</a:t>
                      </a:r>
                      <a:b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background familiare simile (2)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Punteggio Calabria (186,5) (5)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Punteggio Sud e isole (187,2) (5)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 (196,6) (5)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Background familiare</a:t>
                      </a:r>
                      <a:b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mediano degli studenti (3)(4)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345477"/>
                  </a:ext>
                </a:extLst>
              </a:tr>
              <a:tr h="55855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SQUILLACE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</a:t>
                      </a: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medio-alto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4241046"/>
                  </a:ext>
                </a:extLst>
              </a:tr>
              <a:tr h="73991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SQUILLACE Lido 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medio-basso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25328303"/>
                  </a:ext>
                </a:extLst>
              </a:tr>
              <a:tr h="73889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AMARONI</a:t>
                      </a: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medio-alto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3657866"/>
                  </a:ext>
                </a:extLst>
              </a:tr>
              <a:tr h="68234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STALETTI</a:t>
                      </a: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8410226"/>
                  </a:ext>
                </a:extLst>
              </a:tr>
              <a:tr h="68948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VALLEFIORITA</a:t>
                      </a: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1718447"/>
                  </a:ext>
                </a:extLst>
              </a:tr>
              <a:tr h="8378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CZIC87200X</a:t>
                      </a: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medio-alto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6596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8015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accent6">
                    <a:lumMod val="50000"/>
                  </a:schemeClr>
                </a:solidFill>
              </a:rPr>
              <a:t>RISULTATI  ITALIANO</a:t>
            </a:r>
            <a:endParaRPr lang="it-IT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Il nostro Istituto ottiene medie superiori a quelle regionali +</a:t>
            </a:r>
            <a:r>
              <a:rPr lang="it-IT" sz="2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8,6</a:t>
            </a:r>
            <a:r>
              <a:rPr lang="it-IT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 di area </a:t>
            </a:r>
            <a:r>
              <a:rPr lang="it-IT" sz="2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+7,9 </a:t>
            </a:r>
            <a:r>
              <a:rPr lang="it-IT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ma inferiori a quelle nazionali </a:t>
            </a:r>
            <a:r>
              <a:rPr lang="it-IT" sz="2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-1,5</a:t>
            </a:r>
          </a:p>
          <a:p>
            <a:r>
              <a:rPr lang="it-IT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Due plessi, </a:t>
            </a:r>
            <a:r>
              <a:rPr lang="it-IT" sz="2400" b="1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Vallefiorita</a:t>
            </a:r>
            <a:r>
              <a:rPr lang="it-IT" sz="2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e Amaroni</a:t>
            </a:r>
            <a:r>
              <a:rPr lang="it-IT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raggiungono medie significativamente superiori a quelle regionali, di area e nazionali. </a:t>
            </a:r>
          </a:p>
          <a:p>
            <a:r>
              <a:rPr lang="it-IT" sz="2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Squillace lido e </a:t>
            </a:r>
            <a:r>
              <a:rPr lang="it-IT" sz="2400" b="1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Stalettì</a:t>
            </a:r>
            <a:r>
              <a:rPr lang="it-IT" sz="2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evidenziano punteggi superiori a quelli di area e regionali ma inferiori a quelli nazionali.</a:t>
            </a:r>
          </a:p>
          <a:p>
            <a:r>
              <a:rPr lang="it-IT" sz="2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Squillace centro </a:t>
            </a:r>
            <a:r>
              <a:rPr lang="it-IT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rileva punteggi inferiori a tutte le medie con uno scarto di </a:t>
            </a:r>
            <a:r>
              <a:rPr lang="it-IT" sz="2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-13,9 </a:t>
            </a:r>
            <a:r>
              <a:rPr lang="it-IT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punti rispetto a classi con medesimo background familiare.</a:t>
            </a:r>
            <a:endParaRPr lang="it-IT" sz="2400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="" xmlns:a16="http://schemas.microsoft.com/office/drawing/2014/main" id="{B229614A-0C52-4202-8536-BC8B2C271C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88174865"/>
              </p:ext>
            </p:extLst>
          </p:nvPr>
        </p:nvGraphicFramePr>
        <p:xfrm>
          <a:off x="179512" y="0"/>
          <a:ext cx="8856985" cy="6669358"/>
        </p:xfrm>
        <a:graphic>
          <a:graphicData uri="http://schemas.openxmlformats.org/drawingml/2006/table">
            <a:tbl>
              <a:tblPr firstRow="1" firstCol="1" bandRow="1"/>
              <a:tblGrid>
                <a:gridCol w="1832243">
                  <a:extLst>
                    <a:ext uri="{9D8B030D-6E8A-4147-A177-3AD203B41FA5}">
                      <a16:colId xmlns="" xmlns:a16="http://schemas.microsoft.com/office/drawing/2014/main" val="3632954570"/>
                    </a:ext>
                  </a:extLst>
                </a:gridCol>
                <a:gridCol w="1378694">
                  <a:extLst>
                    <a:ext uri="{9D8B030D-6E8A-4147-A177-3AD203B41FA5}">
                      <a16:colId xmlns="" xmlns:a16="http://schemas.microsoft.com/office/drawing/2014/main" val="2010477068"/>
                    </a:ext>
                  </a:extLst>
                </a:gridCol>
                <a:gridCol w="1641301">
                  <a:extLst>
                    <a:ext uri="{9D8B030D-6E8A-4147-A177-3AD203B41FA5}">
                      <a16:colId xmlns="" xmlns:a16="http://schemas.microsoft.com/office/drawing/2014/main" val="2317843118"/>
                    </a:ext>
                  </a:extLst>
                </a:gridCol>
                <a:gridCol w="1509998">
                  <a:extLst>
                    <a:ext uri="{9D8B030D-6E8A-4147-A177-3AD203B41FA5}">
                      <a16:colId xmlns="" xmlns:a16="http://schemas.microsoft.com/office/drawing/2014/main" val="4173614714"/>
                    </a:ext>
                  </a:extLst>
                </a:gridCol>
                <a:gridCol w="1351760">
                  <a:extLst>
                    <a:ext uri="{9D8B030D-6E8A-4147-A177-3AD203B41FA5}">
                      <a16:colId xmlns="" xmlns:a16="http://schemas.microsoft.com/office/drawing/2014/main" val="827328380"/>
                    </a:ext>
                  </a:extLst>
                </a:gridCol>
                <a:gridCol w="1142989">
                  <a:extLst>
                    <a:ext uri="{9D8B030D-6E8A-4147-A177-3AD203B41FA5}">
                      <a16:colId xmlns="" xmlns:a16="http://schemas.microsoft.com/office/drawing/2014/main" val="2074366796"/>
                    </a:ext>
                  </a:extLst>
                </a:gridCol>
              </a:tblGrid>
              <a:tr h="59317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Restituzione dati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2023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 l'Istituzione scolastica CZIC87200X. Scuola Secondaria di Primo Grado - Classi terze. Ruolo: Referente per la valutazione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26789025"/>
                  </a:ext>
                </a:extLst>
              </a:tr>
              <a:tr h="43071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Tavola 1A - Distribuzione degli studenti nei livelli di apprendimento Italiano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10536883"/>
                  </a:ext>
                </a:extLst>
              </a:tr>
              <a:tr h="39687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Istituto nel suo complesso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1810348"/>
                  </a:ext>
                </a:extLst>
              </a:tr>
              <a:tr h="111354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Istituto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345477"/>
                  </a:ext>
                </a:extLst>
              </a:tr>
              <a:tr h="44723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SQUILLACE Centro</a:t>
                      </a: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(10,5%)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(31,6%)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(47,4%)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(10,5%)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(0,0%)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0507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SQUILLACE Lido</a:t>
                      </a:r>
                    </a:p>
                    <a:p>
                      <a:pPr algn="ctr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(13,6%)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(31,8%)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(18,2%)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(31,8%)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(4,6%)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9157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AMARONI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(0,0%)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(14,3%)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(64,3%)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(21,4%)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(0,0%)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4345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STALETTI</a:t>
                      </a:r>
                      <a:endParaRPr lang="it-IT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(20,0%)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(15,0%)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(30,0%)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(35,0%)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(0,0%)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4241046"/>
                  </a:ext>
                </a:extLst>
              </a:tr>
              <a:tr h="50463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VALLEFIORITA</a:t>
                      </a:r>
                      <a:endParaRPr lang="it-IT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(15,4%)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(23,1%)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(30,8%)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(0,0%)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(30,8%)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25328303"/>
                  </a:ext>
                </a:extLst>
              </a:tr>
              <a:tr h="45177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CZIC87200X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(12,5%)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 (23,9%)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 (36,4%)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 (21,6%)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(5,7%)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3657866"/>
                  </a:ext>
                </a:extLst>
              </a:tr>
              <a:tr h="4517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Calabria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8410226"/>
                  </a:ext>
                </a:extLst>
              </a:tr>
              <a:tr h="4517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Sud e isole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1718447"/>
                  </a:ext>
                </a:extLst>
              </a:tr>
              <a:tr h="38772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Italia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6596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8015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011222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CLASSI SECONDE: ITALIANO</a:t>
            </a:r>
            <a:endParaRPr lang="it-IT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Autofit/>
          </a:bodyPr>
          <a:lstStyle/>
          <a:p>
            <a:pPr marL="514350" indent="-514350"/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L’Istituto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raggiunge  una media al netto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cheating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di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66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punti percentuali superando di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+11,8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punti la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media nazionale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di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+14,9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punti la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media di area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 di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+14,5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punti quella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regionale</a:t>
            </a:r>
            <a:endParaRPr lang="it-IT" sz="2400" b="1" dirty="0" smtClean="0"/>
          </a:p>
          <a:p>
            <a:pPr marL="514350" indent="-514350"/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Quatto plessi su cinque rilevano un punteggio superiore alle medie regionali, di area e nazionali.</a:t>
            </a:r>
          </a:p>
          <a:p>
            <a:pPr marL="514350" indent="-514350"/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Squillace centro 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ha un punteggio in linea con le medie regionali e di area ma inferiore alle medie nazionali  di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-2,9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514350" indent="-514350"/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Dato da monitorare percentuale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di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cheating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514350" indent="-514350">
              <a:buNone/>
            </a:pP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    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Il plesso di Amaroni rileva una percentuale di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cheating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pari all’11,1%. 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Gli altri plessi sotto il punto percentuale.</a:t>
            </a:r>
          </a:p>
          <a:p>
            <a:pPr marL="514350" indent="-514350"/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4282" y="357166"/>
            <a:ext cx="8786874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1" dirty="0" smtClean="0">
                <a:solidFill>
                  <a:schemeClr val="accent6">
                    <a:lumMod val="50000"/>
                  </a:schemeClr>
                </a:solidFill>
              </a:rPr>
              <a:t>Livelli di apprendimento</a:t>
            </a:r>
          </a:p>
          <a:p>
            <a:r>
              <a:rPr lang="it-IT" sz="1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Nella prova di Italiano 24 alunni si sono collocati nei livelli più alti (4°-5°) così distribuiti: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Squillace lido (8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alunni) 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Centro (2alunni) 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Amaroni (3 alunni)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Stalettì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(7alunni)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Vallefiorita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(4 alunni)</a:t>
            </a:r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32 nei livelli più bassi (1-2) così distribuiti: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Squillace lido (10 alunni) 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Centro (8 alunni) 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Amaroni (2 alunni)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Stalettì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(7 alunni)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Vallefiorita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(5 alunni)</a:t>
            </a:r>
          </a:p>
          <a:p>
            <a:endParaRPr lang="it-IT" sz="200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it-IT" sz="20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endParaRPr lang="it-IT" sz="2000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sz="20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928934"/>
            <a:ext cx="8229600" cy="1357322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accent6">
                    <a:lumMod val="50000"/>
                  </a:schemeClr>
                </a:solidFill>
              </a:rPr>
              <a:t>MATEMATICA</a:t>
            </a:r>
            <a:endParaRPr lang="it-IT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="" xmlns:a16="http://schemas.microsoft.com/office/drawing/2014/main" id="{B229614A-0C52-4202-8536-BC8B2C271C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88174865"/>
              </p:ext>
            </p:extLst>
          </p:nvPr>
        </p:nvGraphicFramePr>
        <p:xfrm>
          <a:off x="179512" y="116631"/>
          <a:ext cx="8858310" cy="6759821"/>
        </p:xfrm>
        <a:graphic>
          <a:graphicData uri="http://schemas.openxmlformats.org/drawingml/2006/table">
            <a:tbl>
              <a:tblPr firstRow="1" firstCol="1" bandRow="1"/>
              <a:tblGrid>
                <a:gridCol w="1400275">
                  <a:extLst>
                    <a:ext uri="{9D8B030D-6E8A-4147-A177-3AD203B41FA5}">
                      <a16:colId xmlns="" xmlns:a16="http://schemas.microsoft.com/office/drawing/2014/main" val="3632954570"/>
                    </a:ext>
                  </a:extLst>
                </a:gridCol>
                <a:gridCol w="1000197">
                  <a:extLst>
                    <a:ext uri="{9D8B030D-6E8A-4147-A177-3AD203B41FA5}">
                      <a16:colId xmlns="" xmlns:a16="http://schemas.microsoft.com/office/drawing/2014/main" val="2650001217"/>
                    </a:ext>
                  </a:extLst>
                </a:gridCol>
                <a:gridCol w="983904">
                  <a:extLst>
                    <a:ext uri="{9D8B030D-6E8A-4147-A177-3AD203B41FA5}">
                      <a16:colId xmlns="" xmlns:a16="http://schemas.microsoft.com/office/drawing/2014/main" val="2010477068"/>
                    </a:ext>
                  </a:extLst>
                </a:gridCol>
                <a:gridCol w="1416569">
                  <a:extLst>
                    <a:ext uri="{9D8B030D-6E8A-4147-A177-3AD203B41FA5}">
                      <a16:colId xmlns="" xmlns:a16="http://schemas.microsoft.com/office/drawing/2014/main" val="2317843118"/>
                    </a:ext>
                  </a:extLst>
                </a:gridCol>
                <a:gridCol w="1400276">
                  <a:extLst>
                    <a:ext uri="{9D8B030D-6E8A-4147-A177-3AD203B41FA5}">
                      <a16:colId xmlns="" xmlns:a16="http://schemas.microsoft.com/office/drawing/2014/main" val="4173614714"/>
                    </a:ext>
                  </a:extLst>
                </a:gridCol>
                <a:gridCol w="1344153">
                  <a:extLst>
                    <a:ext uri="{9D8B030D-6E8A-4147-A177-3AD203B41FA5}">
                      <a16:colId xmlns="" xmlns:a16="http://schemas.microsoft.com/office/drawing/2014/main" val="827328380"/>
                    </a:ext>
                  </a:extLst>
                </a:gridCol>
                <a:gridCol w="1312936"/>
              </a:tblGrid>
              <a:tr h="50782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Restituzione dati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l'Istituzione scolastica CZIC87200X. Scuola Secondaria di Primo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Grado-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 terze - Prova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Nazionale.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Ruolo: Referente per la valutazione</a:t>
                      </a: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26789025"/>
                  </a:ext>
                </a:extLst>
              </a:tr>
              <a:tr h="26386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Tavola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1B 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lang="en-GB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Punteggi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Matematica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0536883"/>
                  </a:ext>
                </a:extLst>
              </a:tr>
              <a:tr h="36107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 scolastica nel suo complesso</a:t>
                      </a: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11810348"/>
                  </a:ext>
                </a:extLst>
              </a:tr>
              <a:tr h="171210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Istituto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Esiti degli studenti</a:t>
                      </a:r>
                      <a:b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nella stessa scala del</a:t>
                      </a:r>
                      <a:b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rapporto nazionale (1d)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Differenza nei risultati (punteggio</a:t>
                      </a:r>
                      <a:b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percentuale) rispetto a classi/scuole con</a:t>
                      </a:r>
                      <a:b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background familiare simile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Punteggio Calabria (178,2) (5)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Punteggio Sud e isole (178,9) (5)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 (193,9) (5)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Background familiare</a:t>
                      </a:r>
                      <a:b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mediano degli studenti (3)(4)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345477"/>
                  </a:ext>
                </a:extLst>
              </a:tr>
              <a:tr h="5078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SQUILLACE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</a:t>
                      </a: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medio-alto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4241046"/>
                  </a:ext>
                </a:extLst>
              </a:tr>
              <a:tr h="61033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SQUILLACE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Lido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medio-basso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25328303"/>
                  </a:ext>
                </a:extLst>
              </a:tr>
              <a:tr h="54251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AMARONI</a:t>
                      </a: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medio-alto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3657866"/>
                  </a:ext>
                </a:extLst>
              </a:tr>
              <a:tr h="54251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STALETTI</a:t>
                      </a: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non significativamente differente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8410226"/>
                  </a:ext>
                </a:extLst>
              </a:tr>
              <a:tr h="64918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VALLEFIORITA</a:t>
                      </a: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1718447"/>
                  </a:ext>
                </a:extLst>
              </a:tr>
              <a:tr h="82925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CZIC87200X</a:t>
                      </a: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medio-alto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6596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8015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RISULTAT</a:t>
            </a:r>
            <a:r>
              <a:rPr lang="it-IT" dirty="0" smtClean="0"/>
              <a:t>I MATEMATICA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Le classi terze del nostro istituto si posizionano al di sotto della percentuale registrata a livello nazionale ma al di sopra del punteggio di area e regionale.</a:t>
            </a:r>
          </a:p>
          <a:p>
            <a:r>
              <a:rPr lang="it-IT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 plessi di </a:t>
            </a:r>
            <a:r>
              <a:rPr lang="it-IT" sz="2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Amaroni e Vallefiorita </a:t>
            </a:r>
            <a:r>
              <a:rPr lang="it-IT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rilevano punteggi superiori a tutte le medie con uno scarto rispettivamente di </a:t>
            </a:r>
            <a:r>
              <a:rPr lang="it-IT" sz="2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+1,4 e +6,1 </a:t>
            </a:r>
            <a:r>
              <a:rPr lang="it-IT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punti rispetto a classi con medesimo background familiare. </a:t>
            </a:r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Stalettì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ottiene un punteggio il linea con il dato regionale ma inferiore a quello di area e nazionale.</a:t>
            </a:r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I plessi di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Vallefiorita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e Squillace centro raggiungono punteggi superiori a quelli regionali e di area ma inferiori a quelli nazionali.</a:t>
            </a:r>
          </a:p>
          <a:p>
            <a:pPr>
              <a:buNone/>
            </a:pPr>
            <a:r>
              <a:rPr lang="it-IT" sz="22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it-IT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="" xmlns:a16="http://schemas.microsoft.com/office/drawing/2014/main" id="{B229614A-0C52-4202-8536-BC8B2C271C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88174865"/>
              </p:ext>
            </p:extLst>
          </p:nvPr>
        </p:nvGraphicFramePr>
        <p:xfrm>
          <a:off x="107503" y="0"/>
          <a:ext cx="9036494" cy="6626866"/>
        </p:xfrm>
        <a:graphic>
          <a:graphicData uri="http://schemas.openxmlformats.org/drawingml/2006/table">
            <a:tbl>
              <a:tblPr firstRow="1" firstCol="1" bandRow="1"/>
              <a:tblGrid>
                <a:gridCol w="1592087">
                  <a:extLst>
                    <a:ext uri="{9D8B030D-6E8A-4147-A177-3AD203B41FA5}">
                      <a16:colId xmlns="" xmlns:a16="http://schemas.microsoft.com/office/drawing/2014/main" val="3632954570"/>
                    </a:ext>
                  </a:extLst>
                </a:gridCol>
                <a:gridCol w="1391484">
                  <a:extLst>
                    <a:ext uri="{9D8B030D-6E8A-4147-A177-3AD203B41FA5}">
                      <a16:colId xmlns="" xmlns:a16="http://schemas.microsoft.com/office/drawing/2014/main" val="2010477068"/>
                    </a:ext>
                  </a:extLst>
                </a:gridCol>
                <a:gridCol w="1878504">
                  <a:extLst>
                    <a:ext uri="{9D8B030D-6E8A-4147-A177-3AD203B41FA5}">
                      <a16:colId xmlns="" xmlns:a16="http://schemas.microsoft.com/office/drawing/2014/main" val="2317843118"/>
                    </a:ext>
                  </a:extLst>
                </a:gridCol>
                <a:gridCol w="1391484">
                  <a:extLst>
                    <a:ext uri="{9D8B030D-6E8A-4147-A177-3AD203B41FA5}">
                      <a16:colId xmlns="" xmlns:a16="http://schemas.microsoft.com/office/drawing/2014/main" val="4173614714"/>
                    </a:ext>
                  </a:extLst>
                </a:gridCol>
                <a:gridCol w="1607028">
                  <a:extLst>
                    <a:ext uri="{9D8B030D-6E8A-4147-A177-3AD203B41FA5}">
                      <a16:colId xmlns="" xmlns:a16="http://schemas.microsoft.com/office/drawing/2014/main" val="827328380"/>
                    </a:ext>
                  </a:extLst>
                </a:gridCol>
                <a:gridCol w="1175907">
                  <a:extLst>
                    <a:ext uri="{9D8B030D-6E8A-4147-A177-3AD203B41FA5}">
                      <a16:colId xmlns="" xmlns:a16="http://schemas.microsoft.com/office/drawing/2014/main" val="2074366796"/>
                    </a:ext>
                  </a:extLst>
                </a:gridCol>
              </a:tblGrid>
              <a:tr h="6120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Restituzione dati 2023 per l'Istituzione scolastica CZIC87200X. Scuola Secondaria di Primo Grado - Classi terze. Ruolo: Referente per la valutazione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26789025"/>
                  </a:ext>
                </a:extLst>
              </a:tr>
              <a:tr h="44439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Tavola 1B - Distribuzione degli studenti nei livelli di apprendimento Matematica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10536883"/>
                  </a:ext>
                </a:extLst>
              </a:tr>
              <a:tr h="30090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Istituto nel suo complesso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1810348"/>
                  </a:ext>
                </a:extLst>
              </a:tr>
              <a:tr h="120760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Istituto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345477"/>
                  </a:ext>
                </a:extLst>
              </a:tr>
              <a:tr h="46143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SQUILLACE Centro</a:t>
                      </a: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(31,6%)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(21,1%)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(26,3%)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(5,3%)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(15,8%)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930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SQUILLACE</a:t>
                      </a:r>
                    </a:p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Lido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(22,7%)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(22,7%)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(31,8%)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(0,0%)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(22,7%)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8777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AMARONI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(7,1%)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(28,6%)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(50,0%)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(7,1%)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(7,1%)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2666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STALETTI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(40,0%)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(25,0%)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(15,0%)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(10,0%)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(10,0%)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4241046"/>
                  </a:ext>
                </a:extLst>
              </a:tr>
              <a:tr h="45647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VALLEFIORITA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(23,1%)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(7,7%)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(46,2%)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(7,7%)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(15,4%)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25328303"/>
                  </a:ext>
                </a:extLst>
              </a:tr>
              <a:tr h="52482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CZIC87200X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 (26,1%)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 (21,6%)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 (31,8%)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(5,7%)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 (14,8%)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3657866"/>
                  </a:ext>
                </a:extLst>
              </a:tr>
              <a:tr h="38453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Calabria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8410226"/>
                  </a:ext>
                </a:extLst>
              </a:tr>
              <a:tr h="30762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Sud e isole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1718447"/>
                  </a:ext>
                </a:extLst>
              </a:tr>
              <a:tr h="58083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Italia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6596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8015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it-IT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</a:rPr>
              <a:t>Livelli di apprendimento</a:t>
            </a:r>
            <a:br>
              <a:rPr lang="it-IT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ctr"/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La tabella indica che su 88 studenti 43 hanno ottenuto un  punteggio collocabile tra il primo e il secondo livello, solo 18 alunni si collocano nei livelli più alti(4-5). </a:t>
            </a:r>
            <a:r>
              <a:rPr lang="it-IT" sz="2400" dirty="0" smtClean="0"/>
              <a:t>  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</a:p>
          <a:p>
            <a:pPr fontAlgn="ctr"/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23 (26,1%) Livello 1</a:t>
            </a:r>
          </a:p>
          <a:p>
            <a:pPr fontAlgn="ctr"/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19 (21,6%) Livello 2</a:t>
            </a:r>
          </a:p>
          <a:p>
            <a:pPr fontAlgn="ctr"/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28 (31,8%) Livello 3</a:t>
            </a:r>
          </a:p>
          <a:p>
            <a:pPr fontAlgn="ctr"/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5 (5,7%) Livello 4</a:t>
            </a:r>
          </a:p>
          <a:p>
            <a:pPr fontAlgn="ctr"/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13 (14,8%) Livello 5</a:t>
            </a:r>
          </a:p>
          <a:p>
            <a:pPr fontAlgn="ctr"/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Dato positivo la percentuale degli alunni nel livello più alto è in linea con il dato nazionale.</a:t>
            </a:r>
          </a:p>
          <a:p>
            <a:pPr fontAlgn="ctr"/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71678"/>
            <a:ext cx="8229600" cy="2928958"/>
          </a:xfrm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chemeClr val="accent6">
                    <a:lumMod val="50000"/>
                  </a:schemeClr>
                </a:solidFill>
              </a:rPr>
              <a:t>INGLESE</a:t>
            </a:r>
            <a:endParaRPr lang="it-IT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="" xmlns:a16="http://schemas.microsoft.com/office/drawing/2014/main" id="{B229614A-0C52-4202-8536-BC8B2C271C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88174865"/>
              </p:ext>
            </p:extLst>
          </p:nvPr>
        </p:nvGraphicFramePr>
        <p:xfrm>
          <a:off x="107503" y="116633"/>
          <a:ext cx="8858313" cy="6664922"/>
        </p:xfrm>
        <a:graphic>
          <a:graphicData uri="http://schemas.openxmlformats.org/drawingml/2006/table">
            <a:tbl>
              <a:tblPr firstRow="1" firstCol="1" bandRow="1"/>
              <a:tblGrid>
                <a:gridCol w="934596">
                  <a:extLst>
                    <a:ext uri="{9D8B030D-6E8A-4147-A177-3AD203B41FA5}">
                      <a16:colId xmlns="" xmlns:a16="http://schemas.microsoft.com/office/drawing/2014/main" val="3632954570"/>
                    </a:ext>
                  </a:extLst>
                </a:gridCol>
                <a:gridCol w="912117">
                  <a:extLst>
                    <a:ext uri="{9D8B030D-6E8A-4147-A177-3AD203B41FA5}">
                      <a16:colId xmlns="" xmlns:a16="http://schemas.microsoft.com/office/drawing/2014/main" val="2650001217"/>
                    </a:ext>
                  </a:extLst>
                </a:gridCol>
                <a:gridCol w="1033608">
                  <a:extLst>
                    <a:ext uri="{9D8B030D-6E8A-4147-A177-3AD203B41FA5}">
                      <a16:colId xmlns="" xmlns:a16="http://schemas.microsoft.com/office/drawing/2014/main" val="2010477068"/>
                    </a:ext>
                  </a:extLst>
                </a:gridCol>
                <a:gridCol w="1379493">
                  <a:extLst>
                    <a:ext uri="{9D8B030D-6E8A-4147-A177-3AD203B41FA5}">
                      <a16:colId xmlns="" xmlns:a16="http://schemas.microsoft.com/office/drawing/2014/main" val="2317843118"/>
                    </a:ext>
                  </a:extLst>
                </a:gridCol>
                <a:gridCol w="1443681">
                  <a:extLst>
                    <a:ext uri="{9D8B030D-6E8A-4147-A177-3AD203B41FA5}">
                      <a16:colId xmlns="" xmlns:a16="http://schemas.microsoft.com/office/drawing/2014/main" val="4173614714"/>
                    </a:ext>
                  </a:extLst>
                </a:gridCol>
                <a:gridCol w="1792101">
                  <a:extLst>
                    <a:ext uri="{9D8B030D-6E8A-4147-A177-3AD203B41FA5}">
                      <a16:colId xmlns="" xmlns:a16="http://schemas.microsoft.com/office/drawing/2014/main" val="827328380"/>
                    </a:ext>
                  </a:extLst>
                </a:gridCol>
                <a:gridCol w="1362717"/>
              </a:tblGrid>
              <a:tr h="53579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Restituzione dati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l'Istituzione scolastica CZIC87200X. Scuola Secondaria di Primo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Grado-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 terze - Prova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Nazionale.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Ruolo: Referente per la valutazione</a:t>
                      </a: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26789025"/>
                  </a:ext>
                </a:extLst>
              </a:tr>
              <a:tr h="36017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Tavola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1C 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lang="en-GB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Punteggi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Inglese</a:t>
                      </a:r>
                      <a:r>
                        <a:rPr lang="en-GB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Reading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0536883"/>
                  </a:ext>
                </a:extLst>
              </a:tr>
              <a:tr h="29866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 scolastica nel suo complesso</a:t>
                      </a: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11810348"/>
                  </a:ext>
                </a:extLst>
              </a:tr>
              <a:tr h="182092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Istituto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Esiti degli studenti</a:t>
                      </a:r>
                      <a:b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nella stessa scala del</a:t>
                      </a:r>
                      <a:b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rapporto nazionale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Differenza nei risultati (punteggio</a:t>
                      </a:r>
                      <a:b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percentuale) rispetto a classi/scuole con</a:t>
                      </a:r>
                      <a:b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background familiare simile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Punteggio Calabria (194,6) (5)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Punteggio Sud e isole (195,1) (5)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 (209,9) (5)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Background familiare</a:t>
                      </a:r>
                      <a:b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mediano degli studenti (3)(4)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345477"/>
                  </a:ext>
                </a:extLst>
              </a:tr>
              <a:tr h="51906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SQUILLACE Centro</a:t>
                      </a: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medio-alto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4241046"/>
                  </a:ext>
                </a:extLst>
              </a:tr>
              <a:tr h="60094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SQUILLACE Lido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medio-basso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25328303"/>
                  </a:ext>
                </a:extLst>
              </a:tr>
              <a:tr h="5717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AMARONI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medio-alto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3657866"/>
                  </a:ext>
                </a:extLst>
              </a:tr>
              <a:tr h="5717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STALETTI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non significativamente differente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8410226"/>
                  </a:ext>
                </a:extLst>
              </a:tr>
              <a:tr h="5717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VALLEFIORITA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1718447"/>
                  </a:ext>
                </a:extLst>
              </a:tr>
              <a:tr h="73633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CZIC87200X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medio-alto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6596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8015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accent6">
                    <a:lumMod val="50000"/>
                  </a:schemeClr>
                </a:solidFill>
              </a:rPr>
              <a:t>RISULTATI  READING</a:t>
            </a:r>
            <a:endParaRPr lang="it-IT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Nella prova di inglese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reading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la classe terza della Scuola Secondaria di Squillace centro ha ottenuto punteggi con percentuali significativamente inferiore a quella regionale di area e nazionale.</a:t>
            </a:r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Amaroni e Squillace lido rilevano un punteggio superiore a quello regionale e di area, ma inferiore a quello nazionale.</a:t>
            </a:r>
          </a:p>
          <a:p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Stalettì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ottiene un punteggio in linea con il dato regionale ma inferiore a quello di area e nazionale.</a:t>
            </a:r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Solo il plesso di Vallefiorita raggiunge un punteggio superiore a quello regionale e di area e nazionale. </a:t>
            </a:r>
          </a:p>
          <a:p>
            <a:pPr>
              <a:buNone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 </a:t>
            </a:r>
            <a:endParaRPr lang="it-IT" sz="2400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="" xmlns:a16="http://schemas.microsoft.com/office/drawing/2014/main" id="{B229614A-0C52-4202-8536-BC8B2C271C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88174865"/>
              </p:ext>
            </p:extLst>
          </p:nvPr>
        </p:nvGraphicFramePr>
        <p:xfrm>
          <a:off x="179513" y="116631"/>
          <a:ext cx="8607330" cy="6588767"/>
        </p:xfrm>
        <a:graphic>
          <a:graphicData uri="http://schemas.openxmlformats.org/drawingml/2006/table">
            <a:tbl>
              <a:tblPr firstRow="1" firstCol="1" bandRow="1"/>
              <a:tblGrid>
                <a:gridCol w="1983387">
                  <a:extLst>
                    <a:ext uri="{9D8B030D-6E8A-4147-A177-3AD203B41FA5}">
                      <a16:colId xmlns="" xmlns:a16="http://schemas.microsoft.com/office/drawing/2014/main" val="3632954570"/>
                    </a:ext>
                  </a:extLst>
                </a:gridCol>
                <a:gridCol w="1937199">
                  <a:extLst>
                    <a:ext uri="{9D8B030D-6E8A-4147-A177-3AD203B41FA5}">
                      <a16:colId xmlns="" xmlns:a16="http://schemas.microsoft.com/office/drawing/2014/main" val="2010477068"/>
                    </a:ext>
                  </a:extLst>
                </a:gridCol>
                <a:gridCol w="2260370">
                  <a:extLst>
                    <a:ext uri="{9D8B030D-6E8A-4147-A177-3AD203B41FA5}">
                      <a16:colId xmlns="" xmlns:a16="http://schemas.microsoft.com/office/drawing/2014/main" val="2317843118"/>
                    </a:ext>
                  </a:extLst>
                </a:gridCol>
                <a:gridCol w="2426374">
                  <a:extLst>
                    <a:ext uri="{9D8B030D-6E8A-4147-A177-3AD203B41FA5}">
                      <a16:colId xmlns="" xmlns:a16="http://schemas.microsoft.com/office/drawing/2014/main" val="4173614714"/>
                    </a:ext>
                  </a:extLst>
                </a:gridCol>
              </a:tblGrid>
              <a:tr h="53852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Restituzione dati 2023 per l'Istituzione scolastica CZIC87200X. Scuola Secondaria di Primo Grado - Classi terze. Ruolo: Referente per la valutazione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26789025"/>
                  </a:ext>
                </a:extLst>
              </a:tr>
              <a:tr h="39103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Tavola 1C - Distribuzione degli studenti nei livelli di apprendimento </a:t>
                      </a:r>
                      <a:r>
                        <a:rPr lang="it-IT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Reading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10536883"/>
                  </a:ext>
                </a:extLst>
              </a:tr>
              <a:tr h="36031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Istituto nel suo complesso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1810348"/>
                  </a:ext>
                </a:extLst>
              </a:tr>
              <a:tr h="81797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Istituto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Pre-A1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A1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A2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345477"/>
                  </a:ext>
                </a:extLst>
              </a:tr>
              <a:tr h="40603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SQUILLACE Centro</a:t>
                      </a: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(10,5%)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(15,8%)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 (73,7%)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7783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SQUILLACE Lido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(4,6%)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(22,7%)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(72,7%)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6958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AMARONI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(0,0%)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(14,3%)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(85,7%)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9339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STALETTI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(10,0%)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(25,0%)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 (65,0%)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4241046"/>
                  </a:ext>
                </a:extLst>
              </a:tr>
              <a:tr h="58937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VALLEFIORITA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(7,7%)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(7,7%)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(84,6%)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25328303"/>
                  </a:ext>
                </a:extLst>
              </a:tr>
              <a:tr h="54138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CZIC87200X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(6,8%)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(18,2%)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 (75,0%)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3657866"/>
                  </a:ext>
                </a:extLst>
              </a:tr>
              <a:tr h="54138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Calabria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8410226"/>
                  </a:ext>
                </a:extLst>
              </a:tr>
              <a:tr h="5318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Sud e isole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1718447"/>
                  </a:ext>
                </a:extLst>
              </a:tr>
              <a:tr h="41555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Italia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6596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8015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it-IT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it-IT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42843" y="285733"/>
          <a:ext cx="8786877" cy="5812504"/>
        </p:xfrm>
        <a:graphic>
          <a:graphicData uri="http://schemas.openxmlformats.org/drawingml/2006/table">
            <a:tbl>
              <a:tblPr firstRow="1" firstCol="1" bandRow="1"/>
              <a:tblGrid>
                <a:gridCol w="1544216"/>
                <a:gridCol w="1322202"/>
                <a:gridCol w="1205549"/>
                <a:gridCol w="1340736"/>
                <a:gridCol w="1016718"/>
                <a:gridCol w="1214446"/>
                <a:gridCol w="1143010"/>
              </a:tblGrid>
              <a:tr h="62405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Restituzione dati 2023 per l'Istituzione scolastica CZIC87200X. Scuola Primaria - Classi seconde. Ruolo: Referente per la valutazione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5660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Tavola 2A - Parti della prova Italiano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665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Istituzione scolastica nel suo complesso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42876">
                <a:tc gridSpan="7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l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Comprensione del testo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Esercizi linguistici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Prova complessiva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Istituto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Punteggio medio</a:t>
                      </a:r>
                    </a:p>
                    <a:p>
                      <a:pPr algn="ctr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Punteggio Italia</a:t>
                      </a:r>
                    </a:p>
                    <a:p>
                      <a:endParaRPr lang="it-IT" b="1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Punteggio medio</a:t>
                      </a:r>
                    </a:p>
                    <a:p>
                      <a:pPr algn="ctr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Punteggio Italia</a:t>
                      </a:r>
                    </a:p>
                    <a:p>
                      <a:endParaRPr lang="it-IT" b="1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65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CATENA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57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AMARONI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53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SQUILLACE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VALLEFIORITA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STALETTI’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454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CZIC87200X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it-IT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</a:rPr>
              <a:t>Livelli di apprendimento READING</a:t>
            </a:r>
            <a:br>
              <a:rPr lang="it-IT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1800" dirty="0" smtClean="0"/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Il livello atteso per la terza secondaria di primo grado è A2, ma le prove consentono di posizionare la competenza di ciascuno studente anche su due livelli inferiori, il livello A1 e il livello pre-A1.</a:t>
            </a:r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La tabella illustra la distribuzione degli esiti degli alunni della nostra scuola nei diversi livelli, confrontati con quelli della regione Calabria, dell'area Sud e isole e della media nazionale. </a:t>
            </a:r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Dai grafici si evince un dato positivo che la maggior parte degli alunni(75 %)raggiunge un livello di competenza A2. (66 alunni), il 18,2% il livello A1(16 alunni) e l’6,8% il livello pre-A1(6 alunni).</a:t>
            </a:r>
          </a:p>
          <a:p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="" xmlns:a16="http://schemas.microsoft.com/office/drawing/2014/main" id="{B229614A-0C52-4202-8536-BC8B2C271C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88174865"/>
              </p:ext>
            </p:extLst>
          </p:nvPr>
        </p:nvGraphicFramePr>
        <p:xfrm>
          <a:off x="107504" y="112344"/>
          <a:ext cx="9036497" cy="6462845"/>
        </p:xfrm>
        <a:graphic>
          <a:graphicData uri="http://schemas.openxmlformats.org/drawingml/2006/table">
            <a:tbl>
              <a:tblPr firstRow="1" firstCol="1" bandRow="1"/>
              <a:tblGrid>
                <a:gridCol w="1204867">
                  <a:extLst>
                    <a:ext uri="{9D8B030D-6E8A-4147-A177-3AD203B41FA5}">
                      <a16:colId xmlns="" xmlns:a16="http://schemas.microsoft.com/office/drawing/2014/main" val="3632954570"/>
                    </a:ext>
                  </a:extLst>
                </a:gridCol>
                <a:gridCol w="1004055">
                  <a:extLst>
                    <a:ext uri="{9D8B030D-6E8A-4147-A177-3AD203B41FA5}">
                      <a16:colId xmlns="" xmlns:a16="http://schemas.microsoft.com/office/drawing/2014/main" val="2650001217"/>
                    </a:ext>
                  </a:extLst>
                </a:gridCol>
                <a:gridCol w="1204867">
                  <a:extLst>
                    <a:ext uri="{9D8B030D-6E8A-4147-A177-3AD203B41FA5}">
                      <a16:colId xmlns="" xmlns:a16="http://schemas.microsoft.com/office/drawing/2014/main" val="2010477068"/>
                    </a:ext>
                  </a:extLst>
                </a:gridCol>
                <a:gridCol w="1385790">
                  <a:extLst>
                    <a:ext uri="{9D8B030D-6E8A-4147-A177-3AD203B41FA5}">
                      <a16:colId xmlns="" xmlns:a16="http://schemas.microsoft.com/office/drawing/2014/main" val="2317843118"/>
                    </a:ext>
                  </a:extLst>
                </a:gridCol>
                <a:gridCol w="1518890">
                  <a:extLst>
                    <a:ext uri="{9D8B030D-6E8A-4147-A177-3AD203B41FA5}">
                      <a16:colId xmlns="" xmlns:a16="http://schemas.microsoft.com/office/drawing/2014/main" val="4173614714"/>
                    </a:ext>
                  </a:extLst>
                </a:gridCol>
                <a:gridCol w="1494855">
                  <a:extLst>
                    <a:ext uri="{9D8B030D-6E8A-4147-A177-3AD203B41FA5}">
                      <a16:colId xmlns="" xmlns:a16="http://schemas.microsoft.com/office/drawing/2014/main" val="827328380"/>
                    </a:ext>
                  </a:extLst>
                </a:gridCol>
                <a:gridCol w="1223173">
                  <a:extLst>
                    <a:ext uri="{9D8B030D-6E8A-4147-A177-3AD203B41FA5}">
                      <a16:colId xmlns="" xmlns:a16="http://schemas.microsoft.com/office/drawing/2014/main" val="2074366796"/>
                    </a:ext>
                  </a:extLst>
                </a:gridCol>
              </a:tblGrid>
              <a:tr h="49233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Restituzione dati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l'Istituzione scolastica CZIC87200X. Scuola Secondaria di Primo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Grado-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 terze - Prova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Nazionale.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Ruolo: Referente per la valutazione</a:t>
                      </a: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26789025"/>
                  </a:ext>
                </a:extLst>
              </a:tr>
              <a:tr h="3238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Tavola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1C 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lang="en-GB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Punteggi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Inglese</a:t>
                      </a:r>
                      <a:r>
                        <a:rPr lang="en-GB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Listening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10536883"/>
                  </a:ext>
                </a:extLst>
              </a:tr>
              <a:tr h="30076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 scolastica nel suo complesso</a:t>
                      </a: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1810348"/>
                  </a:ext>
                </a:extLst>
              </a:tr>
              <a:tr h="183543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Istituto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Esiti degli studenti</a:t>
                      </a:r>
                      <a:b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nella stessa scala del</a:t>
                      </a:r>
                      <a:b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rapporto nazionale (1d)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Differenza nei risultati (punteggio</a:t>
                      </a:r>
                      <a:b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percentuale) rispetto a classi/scuole con</a:t>
                      </a:r>
                      <a:b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background familiare simile (2)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Punteggio Calabria (188,5) (5)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Sud e isole (190,2) (5)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 (209,2) (5)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Background familiare</a:t>
                      </a:r>
                      <a:b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mediano degli studenti (3)(4)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345477"/>
                  </a:ext>
                </a:extLst>
              </a:tr>
              <a:tr h="56468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SQUILLACE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Centro</a:t>
                      </a: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medio-alto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4241046"/>
                  </a:ext>
                </a:extLst>
              </a:tr>
              <a:tr h="63219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SQUILLACE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Lido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medio-basso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25328303"/>
                  </a:ext>
                </a:extLst>
              </a:tr>
              <a:tr h="4833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AMARONI</a:t>
                      </a: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medio-alto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3657866"/>
                  </a:ext>
                </a:extLst>
              </a:tr>
              <a:tr h="63219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STALETTI</a:t>
                      </a: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8410226"/>
                  </a:ext>
                </a:extLst>
              </a:tr>
              <a:tr h="49233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VALLEFIORITA</a:t>
                      </a: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1718447"/>
                  </a:ext>
                </a:extLst>
              </a:tr>
              <a:tr h="7015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CZIC87200X</a:t>
                      </a: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superiore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significativamente inferiore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medio-alto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6596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8015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RISULTATI  LISTENING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Gli esiti dell’Istituto risultano superiori a quelli della regione di appartenenza e della macroarea (</a:t>
            </a:r>
            <a:r>
              <a:rPr lang="it-IT" sz="2000" dirty="0" smtClean="0">
                <a:solidFill>
                  <a:schemeClr val="accent6">
                    <a:lumMod val="50000"/>
                  </a:schemeClr>
                </a:solidFill>
                <a:latin typeface="Calibri"/>
              </a:rPr>
              <a:t>198,8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 ma  inferiori rispetto al punteggio nazionale.</a:t>
            </a:r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 plessi di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Stalettì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Squillace lido e Amaroni ottengono medie superiori a quelle regionali e di area,ma,significativamente inferiori a quelle nazionali.</a:t>
            </a:r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Il plesso di Squillace centro ha medie significativamente inferiori a quelle regionali, di area e nazionali.</a:t>
            </a:r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Solamente il plesso di Vallefiorita rileva un punteggio (215,3) significativamente superiore al dato regionale +26,8, di area +25,1, e nazionale +6,1.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="" xmlns:a16="http://schemas.microsoft.com/office/drawing/2014/main" id="{B229614A-0C52-4202-8536-BC8B2C271C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88174865"/>
              </p:ext>
            </p:extLst>
          </p:nvPr>
        </p:nvGraphicFramePr>
        <p:xfrm>
          <a:off x="179512" y="116632"/>
          <a:ext cx="8750207" cy="6624735"/>
        </p:xfrm>
        <a:graphic>
          <a:graphicData uri="http://schemas.openxmlformats.org/drawingml/2006/table">
            <a:tbl>
              <a:tblPr firstRow="1" firstCol="1" bandRow="1"/>
              <a:tblGrid>
                <a:gridCol w="1693264">
                  <a:extLst>
                    <a:ext uri="{9D8B030D-6E8A-4147-A177-3AD203B41FA5}">
                      <a16:colId xmlns="" xmlns:a16="http://schemas.microsoft.com/office/drawing/2014/main" val="3632954570"/>
                    </a:ext>
                  </a:extLst>
                </a:gridCol>
                <a:gridCol w="2769057">
                  <a:extLst>
                    <a:ext uri="{9D8B030D-6E8A-4147-A177-3AD203B41FA5}">
                      <a16:colId xmlns="" xmlns:a16="http://schemas.microsoft.com/office/drawing/2014/main" val="2010477068"/>
                    </a:ext>
                  </a:extLst>
                </a:gridCol>
                <a:gridCol w="2117827">
                  <a:extLst>
                    <a:ext uri="{9D8B030D-6E8A-4147-A177-3AD203B41FA5}">
                      <a16:colId xmlns="" xmlns:a16="http://schemas.microsoft.com/office/drawing/2014/main" val="2317843118"/>
                    </a:ext>
                  </a:extLst>
                </a:gridCol>
                <a:gridCol w="2170059">
                  <a:extLst>
                    <a:ext uri="{9D8B030D-6E8A-4147-A177-3AD203B41FA5}">
                      <a16:colId xmlns="" xmlns:a16="http://schemas.microsoft.com/office/drawing/2014/main" val="4173614714"/>
                    </a:ext>
                  </a:extLst>
                </a:gridCol>
              </a:tblGrid>
              <a:tr h="54166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Restituzione dati 2023 per l'Istituzione scolastica CZIC87200X. Scuola Secondaria di Primo Grado - Classi terze. Ruolo: Referente per la valutazione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26789025"/>
                  </a:ext>
                </a:extLst>
              </a:tr>
              <a:tr h="39331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Tavola 1D- Distribuzione degli studenti nei livelli di apprendimento  </a:t>
                      </a:r>
                      <a:r>
                        <a:rPr lang="it-IT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Listening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10536883"/>
                  </a:ext>
                </a:extLst>
              </a:tr>
              <a:tr h="36241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Istituto nel suo complesso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1810348"/>
                  </a:ext>
                </a:extLst>
              </a:tr>
              <a:tr h="77644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Istituto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Pre-A1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livello A1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livello A2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345477"/>
                  </a:ext>
                </a:extLst>
              </a:tr>
              <a:tr h="4084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SQUILLACE A</a:t>
                      </a: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(15,8%)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(36,8%)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(47,4%)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8061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SQUILLACE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(0,0%)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(45,5%)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(54,6%)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0425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AMARONI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(0,0%)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(42,9%)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(57,1%)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9626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STALETTI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(0,0%)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(45,0%)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(55,0%)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4241046"/>
                  </a:ext>
                </a:extLst>
              </a:tr>
              <a:tr h="592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VALLEFIORITA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(7,7%)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(38,5%)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(53,9%)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25328303"/>
                  </a:ext>
                </a:extLst>
              </a:tr>
              <a:tr h="5445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CZIC87200X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(4,6%)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 (42,1%)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 (53,4%)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3657866"/>
                  </a:ext>
                </a:extLst>
              </a:tr>
              <a:tr h="54453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Calabria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8410226"/>
                  </a:ext>
                </a:extLst>
              </a:tr>
              <a:tr h="53496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Sud e isole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1718447"/>
                  </a:ext>
                </a:extLst>
              </a:tr>
              <a:tr h="54453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Italia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6596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8015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</a:rPr>
              <a:t>Livelli di apprendimento LISTENING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ctr"/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Analizzando e confrontando i risultati percentuali del nostro Istituto con quelli della Calabria, del Sud Italia e della nazione  emerge  che solo la metà  degli studenti si è collocata al livello A2 con il 53,4% (47 alunni)</a:t>
            </a:r>
            <a:r>
              <a:rPr lang="it-IT" sz="2400" dirty="0" smtClean="0"/>
              <a:t>  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fontAlgn="ctr"/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Il 42,1% degli studenti  si </a:t>
            </a:r>
            <a:r>
              <a:rPr lang="it-IT" sz="240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è fermato al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livello A1(37alunni)</a:t>
            </a:r>
          </a:p>
          <a:p>
            <a:pPr fontAlgn="ctr"/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Al livello di Pre-A1 si sono collocati il 4,6% (4 alunni)</a:t>
            </a:r>
          </a:p>
          <a:p>
            <a:pPr fontAlgn="ctr"/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700808"/>
            <a:ext cx="8686800" cy="468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varianza tra le classi risulta </a:t>
            </a:r>
            <a:r>
              <a:rPr lang="it-IT" dirty="0" smtClean="0"/>
              <a:t>moderata </a:t>
            </a:r>
            <a:r>
              <a:rPr lang="it-IT" dirty="0" smtClean="0"/>
              <a:t>in tutte le discipline oggetto di prova con uno scarto </a:t>
            </a:r>
            <a:r>
              <a:rPr lang="it-IT" dirty="0" smtClean="0"/>
              <a:t>minimo.</a:t>
            </a:r>
            <a:endParaRPr lang="it-IT" dirty="0" smtClean="0"/>
          </a:p>
          <a:p>
            <a:r>
              <a:rPr lang="it-IT" dirty="0" smtClean="0"/>
              <a:t> </a:t>
            </a:r>
            <a:r>
              <a:rPr lang="it-IT" dirty="0" smtClean="0"/>
              <a:t>Anche il </a:t>
            </a:r>
            <a:r>
              <a:rPr lang="it-IT" dirty="0" smtClean="0"/>
              <a:t>confronto con la media nazionale  di scuole aventi lo stesso indicatore di status appare </a:t>
            </a:r>
            <a:r>
              <a:rPr lang="it-IT" dirty="0" smtClean="0"/>
              <a:t>positivo.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2800" dirty="0" smtClean="0"/>
          </a:p>
          <a:p>
            <a:endParaRPr lang="it-IT" sz="2800" dirty="0" smtClean="0"/>
          </a:p>
          <a:p>
            <a:endParaRPr lang="it-IT" sz="2800" dirty="0" smtClean="0"/>
          </a:p>
          <a:p>
            <a:r>
              <a:rPr lang="it-IT" sz="3200" dirty="0" smtClean="0"/>
              <a:t>GRAZIE PER LA VOSTRA ATTENZIONE</a:t>
            </a:r>
          </a:p>
          <a:p>
            <a:endParaRPr lang="it-IT" dirty="0" smtClean="0"/>
          </a:p>
          <a:p>
            <a:endParaRPr lang="it-IT" dirty="0" smtClean="0"/>
          </a:p>
          <a:p>
            <a:pPr algn="r">
              <a:buNone/>
            </a:pPr>
            <a:r>
              <a:rPr lang="it-IT" sz="3600" dirty="0" smtClean="0"/>
              <a:t>giangrazi.irene@gmail.com</a:t>
            </a:r>
            <a:endParaRPr lang="en-GB" sz="3600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DETTAGLIO DELLE PROVE PARTI E AMBITI Italiano</a:t>
            </a:r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Autofit/>
          </a:bodyPr>
          <a:lstStyle/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L’istituto ottiene un punteggio superiore a quello nazionale sia nell’interpretazione del testo narrativo che nella compilazione della sezione inerente gli esercizi</a:t>
            </a:r>
            <a:endParaRPr lang="it-IT" sz="2400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INTERPRETAZIONE DEL TESTO NARRATIVO</a:t>
            </a:r>
          </a:p>
          <a:p>
            <a:pPr>
              <a:buNone/>
            </a:pP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       62,2 % rispetto al 51,9 % dell’Italia +10,3 </a:t>
            </a:r>
          </a:p>
          <a:p>
            <a:pPr>
              <a:buNone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ESERCIZI LINGUISTICI </a:t>
            </a:r>
          </a:p>
          <a:p>
            <a:pPr>
              <a:buNone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      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93,2 % rispetto al 70,2% dell’Italia  +23</a:t>
            </a:r>
          </a:p>
          <a:p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Squillace centro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dimostra particolari difficoltà nella parte della prova relativa la comprensione del testo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46,4% rispetto al 51,9%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del punteggio nazionale con uno scarto di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-5,5%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mentre ottiene un punteggio superiore alla media nazionale negli esercizi linguistici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85,0 %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rispetto al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70,2%. +14,8</a:t>
            </a:r>
          </a:p>
          <a:p>
            <a:pPr>
              <a:buNone/>
            </a:pP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it-IT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it-IT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71407" y="285733"/>
          <a:ext cx="8858312" cy="6286540"/>
        </p:xfrm>
        <a:graphic>
          <a:graphicData uri="http://schemas.openxmlformats.org/drawingml/2006/table">
            <a:tbl>
              <a:tblPr firstRow="1" firstCol="1" bandRow="1"/>
              <a:tblGrid>
                <a:gridCol w="1832518"/>
                <a:gridCol w="1378901"/>
                <a:gridCol w="1641547"/>
                <a:gridCol w="1510224"/>
                <a:gridCol w="1351962"/>
                <a:gridCol w="1143160"/>
              </a:tblGrid>
              <a:tr h="56401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Restituzione dati 2023 per l'Istituzione scolastica CZIC87200X. Scuola Primaria - Classi seconde. Ruolo: Referente per la valutazione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0954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Tavola 4A - Italiano - Distribuzione degli studenti per categorie di punteggio (12a)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737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Istituzione scolastica nel suo complesso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05881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Istituto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52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CATENA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252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AMARONI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723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SQUILLACE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167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VALLEFIORITA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798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STALETTI’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295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CZIC87200X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2957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Calabria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2957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Sud e isole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6866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Italia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</a:rPr>
              <a:t>Livelli di apprendimento ITALIANO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Nella distribuzione degli studenti per categorie di punteggio il nostro Istituto evidenzia una numerosa percentuale  di alunni nelle fasce di livello alte, il </a:t>
            </a:r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73,2%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nelle fasce di livello </a:t>
            </a:r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4-5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solo il </a:t>
            </a:r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16,1%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si colloca nelle fasce di livello più basse </a:t>
            </a:r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1-2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7260</TotalTime>
  <Words>4893</Words>
  <Application>Microsoft Office PowerPoint</Application>
  <PresentationFormat>Presentazione su schermo (4:3)</PresentationFormat>
  <Paragraphs>1623</Paragraphs>
  <Slides>67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67</vt:i4>
      </vt:variant>
    </vt:vector>
  </HeadingPairs>
  <TitlesOfParts>
    <vt:vector size="68" baseType="lpstr">
      <vt:lpstr>Terra</vt:lpstr>
      <vt:lpstr>Report Invalsi 2023</vt:lpstr>
      <vt:lpstr>RESTITUZIONE DATI INVALSI.  </vt:lpstr>
      <vt:lpstr>Diapositiva 3</vt:lpstr>
      <vt:lpstr>Diapositiva 4</vt:lpstr>
      <vt:lpstr>CLASSI SECONDE: ITALIANO</vt:lpstr>
      <vt:lpstr>Diapositiva 6</vt:lpstr>
      <vt:lpstr>DETTAGLIO DELLE PROVE PARTI E AMBITI Italiano</vt:lpstr>
      <vt:lpstr>Diapositiva 8</vt:lpstr>
      <vt:lpstr>Livelli di apprendimento ITALIANO</vt:lpstr>
      <vt:lpstr>ClassI secondE Matematica</vt:lpstr>
      <vt:lpstr>Diapositiva 11</vt:lpstr>
      <vt:lpstr>CLASSI SECONDE: MATEMATICA</vt:lpstr>
      <vt:lpstr>Diapositiva 13</vt:lpstr>
      <vt:lpstr>DETTAGLIO DELLE PROVE AMBITI E DIMENSIONI MATEMATICA</vt:lpstr>
      <vt:lpstr>Diapositiva 15</vt:lpstr>
      <vt:lpstr>Diapositiva 16</vt:lpstr>
      <vt:lpstr> CLASSI QUINTE: I RISULTATI </vt:lpstr>
      <vt:lpstr>Diapositiva 18</vt:lpstr>
      <vt:lpstr>CLASSE QUINTA: ITALIANO</vt:lpstr>
      <vt:lpstr>INCIDENZA DELLA VARIABILE  CLASSI QUINTE ITALIANO</vt:lpstr>
      <vt:lpstr> INCIDENZA DELLA VARIABILITA’</vt:lpstr>
      <vt:lpstr>GRAFICO  ITALIANO  CLASSI QUINTE</vt:lpstr>
      <vt:lpstr>Diapositiva 23</vt:lpstr>
      <vt:lpstr>DETTAGLIO DELLE PROVE PARTI E AMBITI Italiano</vt:lpstr>
      <vt:lpstr>Diapositiva 25</vt:lpstr>
      <vt:lpstr>Livelli di apprendimento ITALIANO</vt:lpstr>
      <vt:lpstr>CLASSI QUINTE: MATEMATICA</vt:lpstr>
      <vt:lpstr>Diapositiva 28</vt:lpstr>
      <vt:lpstr>CLASSE QUINTA: MATEMATICA</vt:lpstr>
      <vt:lpstr>Diapositiva 30</vt:lpstr>
      <vt:lpstr>Diapositiva 31</vt:lpstr>
      <vt:lpstr>DETTAGLIO DELLE PROVE AMBITI E DIMENSIONI MATEMATICA</vt:lpstr>
      <vt:lpstr>Diapositiva 33</vt:lpstr>
      <vt:lpstr>INCIDENZA DELLA VARIABILE  CLASSI QUINTE MATEMATICA</vt:lpstr>
      <vt:lpstr>GRAFICO  MATEMATICA  CLASSI QUINTE</vt:lpstr>
      <vt:lpstr>CLASSI QUINTE: INGLESE</vt:lpstr>
      <vt:lpstr>Diapositiva 37</vt:lpstr>
      <vt:lpstr>Risultati Inglese Reading </vt:lpstr>
      <vt:lpstr>GRAFICO  INGLESE READIND  CLASSI QUINTE</vt:lpstr>
      <vt:lpstr>INCIDENZA DELLA VARIABILE  CLASSI QUINTE INGLESE READING</vt:lpstr>
      <vt:lpstr>Diapositiva 41</vt:lpstr>
      <vt:lpstr>Risultati Inglese Listening</vt:lpstr>
      <vt:lpstr>GRAFICO  INGLESE LISTENING CLASSI QUINTE</vt:lpstr>
      <vt:lpstr>INCIDENZA DELLA VARIABILE  CLASSI QUINTE INGLESE LISTENING</vt:lpstr>
      <vt:lpstr>SCUOLA SECONDARIA DI PRIMO GRADO  CLASSI TERZE</vt:lpstr>
      <vt:lpstr> ITALIANO</vt:lpstr>
      <vt:lpstr>Diapositiva 47</vt:lpstr>
      <vt:lpstr>RISULTATI  ITALIANO</vt:lpstr>
      <vt:lpstr>Diapositiva 49</vt:lpstr>
      <vt:lpstr>Diapositiva 50</vt:lpstr>
      <vt:lpstr>MATEMATICA</vt:lpstr>
      <vt:lpstr>Diapositiva 52</vt:lpstr>
      <vt:lpstr>RISULTATI MATEMATICA</vt:lpstr>
      <vt:lpstr>Diapositiva 54</vt:lpstr>
      <vt:lpstr> Livelli di apprendimento </vt:lpstr>
      <vt:lpstr>INGLESE</vt:lpstr>
      <vt:lpstr>Diapositiva 57</vt:lpstr>
      <vt:lpstr>RISULTATI  READING</vt:lpstr>
      <vt:lpstr>Diapositiva 59</vt:lpstr>
      <vt:lpstr> Livelli di apprendimento READING </vt:lpstr>
      <vt:lpstr>Diapositiva 61</vt:lpstr>
      <vt:lpstr>RISULTATI  LISTENING</vt:lpstr>
      <vt:lpstr>Diapositiva 63</vt:lpstr>
      <vt:lpstr>Livelli di apprendimento LISTENING</vt:lpstr>
      <vt:lpstr>Diapositiva 65</vt:lpstr>
      <vt:lpstr>Diapositiva 66</vt:lpstr>
      <vt:lpstr>Diapositiva 67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mamma</dc:creator>
  <cp:lastModifiedBy>irisgiangrazi@outlook.it</cp:lastModifiedBy>
  <cp:revision>588</cp:revision>
  <dcterms:created xsi:type="dcterms:W3CDTF">2018-09-27T06:25:49Z</dcterms:created>
  <dcterms:modified xsi:type="dcterms:W3CDTF">2023-11-08T09:44:43Z</dcterms:modified>
</cp:coreProperties>
</file>